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notesMasterIdLst>
    <p:notesMasterId r:id="rId57"/>
  </p:notesMasterIdLst>
  <p:sldIdLst>
    <p:sldId id="259" r:id="rId4"/>
    <p:sldId id="318" r:id="rId5"/>
    <p:sldId id="328" r:id="rId6"/>
    <p:sldId id="395" r:id="rId7"/>
    <p:sldId id="401" r:id="rId8"/>
    <p:sldId id="402" r:id="rId9"/>
    <p:sldId id="403" r:id="rId10"/>
    <p:sldId id="405" r:id="rId11"/>
    <p:sldId id="406" r:id="rId12"/>
    <p:sldId id="404" r:id="rId13"/>
    <p:sldId id="408" r:id="rId14"/>
    <p:sldId id="416" r:id="rId15"/>
    <p:sldId id="415" r:id="rId16"/>
    <p:sldId id="417" r:id="rId17"/>
    <p:sldId id="418" r:id="rId18"/>
    <p:sldId id="419" r:id="rId19"/>
    <p:sldId id="420" r:id="rId20"/>
    <p:sldId id="421" r:id="rId21"/>
    <p:sldId id="409" r:id="rId22"/>
    <p:sldId id="423" r:id="rId23"/>
    <p:sldId id="424" r:id="rId24"/>
    <p:sldId id="425" r:id="rId25"/>
    <p:sldId id="426" r:id="rId26"/>
    <p:sldId id="410" r:id="rId27"/>
    <p:sldId id="427" r:id="rId28"/>
    <p:sldId id="428" r:id="rId29"/>
    <p:sldId id="429" r:id="rId30"/>
    <p:sldId id="430" r:id="rId31"/>
    <p:sldId id="411" r:id="rId32"/>
    <p:sldId id="431" r:id="rId33"/>
    <p:sldId id="433" r:id="rId34"/>
    <p:sldId id="434" r:id="rId35"/>
    <p:sldId id="432" r:id="rId36"/>
    <p:sldId id="435" r:id="rId37"/>
    <p:sldId id="436" r:id="rId38"/>
    <p:sldId id="412" r:id="rId39"/>
    <p:sldId id="437" r:id="rId40"/>
    <p:sldId id="438" r:id="rId41"/>
    <p:sldId id="413" r:id="rId42"/>
    <p:sldId id="439" r:id="rId43"/>
    <p:sldId id="440" r:id="rId44"/>
    <p:sldId id="441" r:id="rId45"/>
    <p:sldId id="414" r:id="rId46"/>
    <p:sldId id="442" r:id="rId47"/>
    <p:sldId id="443" r:id="rId48"/>
    <p:sldId id="448" r:id="rId49"/>
    <p:sldId id="444" r:id="rId50"/>
    <p:sldId id="445" r:id="rId51"/>
    <p:sldId id="446" r:id="rId52"/>
    <p:sldId id="447" r:id="rId53"/>
    <p:sldId id="392" r:id="rId54"/>
    <p:sldId id="393" r:id="rId55"/>
    <p:sldId id="394" r:id="rId56"/>
  </p:sldIdLst>
  <p:sldSz cx="7200900" cy="4321175"/>
  <p:notesSz cx="6858000" cy="9144000"/>
  <p:defaultTextStyle>
    <a:defPPr>
      <a:defRPr lang="en-US"/>
    </a:defPPr>
    <a:lvl1pPr marL="0" algn="l" defTabSz="73723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68935" algn="l" defTabSz="73723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37235" algn="l" defTabSz="73723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06170" algn="l" defTabSz="73723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474470" algn="l" defTabSz="73723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843405" algn="l" defTabSz="73723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212340" algn="l" defTabSz="73723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580640" algn="l" defTabSz="73723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2949575" algn="l" defTabSz="73723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18" autoAdjust="0"/>
    <p:restoredTop sz="94671" autoAdjust="0"/>
  </p:normalViewPr>
  <p:slideViewPr>
    <p:cSldViewPr>
      <p:cViewPr>
        <p:scale>
          <a:sx n="125" d="100"/>
          <a:sy n="125" d="100"/>
        </p:scale>
        <p:origin x="-1146" y="-204"/>
      </p:cViewPr>
      <p:guideLst>
        <p:guide orient="horz" pos="1390"/>
        <p:guide pos="22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0" Type="http://schemas.openxmlformats.org/officeDocument/2006/relationships/tableStyles" Target="tableStyles.xml"/><Relationship Id="rId6" Type="http://schemas.openxmlformats.org/officeDocument/2006/relationships/slide" Target="slides/slide3.xml"/><Relationship Id="rId59" Type="http://schemas.openxmlformats.org/officeDocument/2006/relationships/viewProps" Target="viewProps.xml"/><Relationship Id="rId58" Type="http://schemas.openxmlformats.org/officeDocument/2006/relationships/presProps" Target="presProps.xml"/><Relationship Id="rId57" Type="http://schemas.openxmlformats.org/officeDocument/2006/relationships/notesMaster" Target="notesMasters/notesMaster1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464D12-E01D-46BF-BF42-AAE803EC311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685800"/>
            <a:ext cx="5711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8806CD-CBF3-4D8B-A807-BF9ED1DD066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11427" y="3024822"/>
            <a:ext cx="4320540" cy="357431"/>
          </a:xfrm>
          <a:prstGeom prst="rect">
            <a:avLst/>
          </a:prstGeom>
        </p:spPr>
        <p:txBody>
          <a:bodyPr lIns="73737" tIns="36869" rIns="73737" bIns="36869" anchor="b"/>
          <a:lstStyle>
            <a:lvl1pPr algn="l">
              <a:defRPr sz="16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411427" y="386772"/>
            <a:ext cx="4320540" cy="2592705"/>
          </a:xfrm>
          <a:prstGeom prst="rect">
            <a:avLst/>
          </a:prstGeom>
        </p:spPr>
        <p:txBody>
          <a:bodyPr lIns="73737" tIns="36869" rIns="73737" bIns="36869"/>
          <a:lstStyle>
            <a:lvl1pPr marL="0" indent="0">
              <a:buNone/>
              <a:defRPr sz="2600"/>
            </a:lvl1pPr>
            <a:lvl2pPr marL="368935" indent="0">
              <a:buNone/>
              <a:defRPr sz="2300"/>
            </a:lvl2pPr>
            <a:lvl3pPr marL="737235" indent="0">
              <a:buNone/>
              <a:defRPr sz="1900"/>
            </a:lvl3pPr>
            <a:lvl4pPr marL="1106170" indent="0">
              <a:buNone/>
              <a:defRPr sz="1600"/>
            </a:lvl4pPr>
            <a:lvl5pPr marL="1474470" indent="0">
              <a:buNone/>
              <a:defRPr sz="1600"/>
            </a:lvl5pPr>
            <a:lvl6pPr marL="1843405" indent="0">
              <a:buNone/>
              <a:defRPr sz="1600"/>
            </a:lvl6pPr>
            <a:lvl7pPr marL="2212340" indent="0">
              <a:buNone/>
              <a:defRPr sz="1600"/>
            </a:lvl7pPr>
            <a:lvl8pPr marL="2580640" indent="0">
              <a:buNone/>
              <a:defRPr sz="1600"/>
            </a:lvl8pPr>
            <a:lvl9pPr marL="2949575" indent="0">
              <a:buNone/>
              <a:defRPr sz="16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411427" y="3382253"/>
            <a:ext cx="4320540" cy="506804"/>
          </a:xfrm>
          <a:prstGeom prst="rect">
            <a:avLst/>
          </a:prstGeom>
        </p:spPr>
        <p:txBody>
          <a:bodyPr lIns="73737" tIns="36869" rIns="73737" bIns="36869"/>
          <a:lstStyle>
            <a:lvl1pPr marL="0" indent="0">
              <a:buNone/>
              <a:defRPr sz="1100"/>
            </a:lvl1pPr>
            <a:lvl2pPr marL="368935" indent="0">
              <a:buNone/>
              <a:defRPr sz="1000"/>
            </a:lvl2pPr>
            <a:lvl3pPr marL="737235" indent="0">
              <a:buNone/>
              <a:defRPr sz="800"/>
            </a:lvl3pPr>
            <a:lvl4pPr marL="1106170" indent="0">
              <a:buNone/>
              <a:defRPr sz="700"/>
            </a:lvl4pPr>
            <a:lvl5pPr marL="1474470" indent="0">
              <a:buNone/>
              <a:defRPr sz="700"/>
            </a:lvl5pPr>
            <a:lvl6pPr marL="1843405" indent="0">
              <a:buNone/>
              <a:defRPr sz="700"/>
            </a:lvl6pPr>
            <a:lvl7pPr marL="2212340" indent="0">
              <a:buNone/>
              <a:defRPr sz="700"/>
            </a:lvl7pPr>
            <a:lvl8pPr marL="2580640" indent="0">
              <a:buNone/>
              <a:defRPr sz="700"/>
            </a:lvl8pPr>
            <a:lvl9pPr marL="2949575" indent="0">
              <a:buNone/>
              <a:defRPr sz="7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E10AB-D091-4174-A789-D2FD97EA16F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8830F-B9B0-4E4A-A435-6EC24A4628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0045" y="173380"/>
            <a:ext cx="6480810" cy="720196"/>
          </a:xfrm>
          <a:prstGeom prst="rect">
            <a:avLst/>
          </a:prstGeom>
        </p:spPr>
        <p:txBody>
          <a:bodyPr lIns="73737" tIns="36869" rIns="73737" bIns="36869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60045" y="1008275"/>
            <a:ext cx="6480810" cy="2851442"/>
          </a:xfrm>
          <a:prstGeom prst="rect">
            <a:avLst/>
          </a:prstGeom>
        </p:spPr>
        <p:txBody>
          <a:bodyPr vert="eaVert" lIns="73737" tIns="36869" rIns="73737" bIns="36869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E10AB-D091-4174-A789-D2FD97EA16F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8830F-B9B0-4E4A-A435-6EC24A4628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5220652" y="173380"/>
            <a:ext cx="1620203" cy="3686336"/>
          </a:xfrm>
          <a:prstGeom prst="rect">
            <a:avLst/>
          </a:prstGeom>
        </p:spPr>
        <p:txBody>
          <a:bodyPr vert="eaVert" lIns="73737" tIns="36869" rIns="73737" bIns="36869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60045" y="173380"/>
            <a:ext cx="4740593" cy="3686336"/>
          </a:xfrm>
          <a:prstGeom prst="rect">
            <a:avLst/>
          </a:prstGeom>
        </p:spPr>
        <p:txBody>
          <a:bodyPr vert="eaVert" lIns="73737" tIns="36869" rIns="73737" bIns="36869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E10AB-D091-4174-A789-D2FD97EA16F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8830F-B9B0-4E4A-A435-6EC24A4628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40068" y="1343033"/>
            <a:ext cx="6120765" cy="925585"/>
          </a:xfrm>
          <a:prstGeom prst="rect">
            <a:avLst/>
          </a:prstGeom>
        </p:spPr>
        <p:txBody>
          <a:bodyPr lIns="73737" tIns="36869" rIns="73737" bIns="36869"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80135" y="2448666"/>
            <a:ext cx="5040630" cy="1104300"/>
          </a:xfrm>
          <a:prstGeom prst="rect">
            <a:avLst/>
          </a:prstGeom>
        </p:spPr>
        <p:txBody>
          <a:bodyPr lIns="73737" tIns="36869" rIns="73737" bIns="36869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68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7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06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74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43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12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8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49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E10AB-D091-4174-A789-D2FD97EA16F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8830F-B9B0-4E4A-A435-6EC24A4628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0090" y="173381"/>
            <a:ext cx="5760720" cy="450789"/>
          </a:xfrm>
          <a:prstGeom prst="rect">
            <a:avLst/>
          </a:prstGeom>
        </p:spPr>
        <p:txBody>
          <a:bodyPr lIns="73737" tIns="36869" rIns="73737" bIns="36869"/>
          <a:lstStyle>
            <a:lvl1pPr>
              <a:defRPr sz="2000" baseline="0">
                <a:ea typeface="Arial Unicode MS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20090" y="752205"/>
            <a:ext cx="5760720" cy="2880784"/>
          </a:xfrm>
          <a:prstGeom prst="rect">
            <a:avLst/>
          </a:prstGeom>
        </p:spPr>
        <p:txBody>
          <a:bodyPr lIns="73737" tIns="36869" rIns="73737" bIns="36869"/>
          <a:lstStyle>
            <a:lvl1pPr>
              <a:buClr>
                <a:srgbClr val="2A5186"/>
              </a:buClr>
              <a:buFont typeface="Wingdings" panose="05000000000000000000" pitchFamily="2" charset="2"/>
              <a:buChar char="n"/>
              <a:defRPr sz="1600" baseline="0">
                <a:latin typeface="+mn-ea"/>
                <a:ea typeface="Arial Unicode MS" pitchFamily="34" charset="-122"/>
              </a:defRPr>
            </a:lvl1pPr>
            <a:lvl2pPr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Ø"/>
              <a:defRPr sz="1400" baseline="0">
                <a:latin typeface="+mn-ea"/>
                <a:ea typeface="Arial Unicode MS" pitchFamily="34" charset="-122"/>
              </a:defRPr>
            </a:lvl2pPr>
            <a:lvl3pPr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ü"/>
              <a:defRPr sz="1200" baseline="0">
                <a:latin typeface="+mn-ea"/>
                <a:ea typeface="Arial Unicode MS" pitchFamily="34" charset="-122"/>
              </a:defRPr>
            </a:lvl3pPr>
            <a:lvl4pPr>
              <a:defRPr sz="1000" baseline="0">
                <a:latin typeface="+mn-ea"/>
                <a:ea typeface="Arial Unicode MS" pitchFamily="34" charset="-122"/>
              </a:defRPr>
            </a:lvl4pPr>
            <a:lvl5pPr>
              <a:defRPr sz="1000" baseline="0">
                <a:latin typeface="+mn-ea"/>
                <a:ea typeface="Arial Unicode MS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E10AB-D091-4174-A789-D2FD97EA16F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8830F-B9B0-4E4A-A435-6EC24A4628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68821" y="2776755"/>
            <a:ext cx="6120765" cy="858900"/>
          </a:xfrm>
          <a:prstGeom prst="rect">
            <a:avLst/>
          </a:prstGeom>
        </p:spPr>
        <p:txBody>
          <a:bodyPr lIns="73737" tIns="36869" rIns="73737" bIns="36869" anchor="t"/>
          <a:lstStyle>
            <a:lvl1pPr algn="l">
              <a:defRPr sz="32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68821" y="1831165"/>
            <a:ext cx="6120765" cy="945590"/>
          </a:xfrm>
          <a:prstGeom prst="rect">
            <a:avLst/>
          </a:prstGeom>
        </p:spPr>
        <p:txBody>
          <a:bodyPr lIns="73737" tIns="36869" rIns="73737" bIns="36869"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689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3723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0617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7447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84340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21234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58064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94957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E10AB-D091-4174-A789-D2FD97EA16F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8830F-B9B0-4E4A-A435-6EC24A4628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0045" y="173380"/>
            <a:ext cx="6480810" cy="720196"/>
          </a:xfrm>
          <a:prstGeom prst="rect">
            <a:avLst/>
          </a:prstGeom>
        </p:spPr>
        <p:txBody>
          <a:bodyPr lIns="73737" tIns="36869" rIns="73737" bIns="36869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60045" y="1008275"/>
            <a:ext cx="3180398" cy="2851442"/>
          </a:xfrm>
          <a:prstGeom prst="rect">
            <a:avLst/>
          </a:prstGeom>
        </p:spPr>
        <p:txBody>
          <a:bodyPr lIns="73737" tIns="36869" rIns="73737" bIns="36869"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660457" y="1008275"/>
            <a:ext cx="3180398" cy="2851442"/>
          </a:xfrm>
          <a:prstGeom prst="rect">
            <a:avLst/>
          </a:prstGeom>
        </p:spPr>
        <p:txBody>
          <a:bodyPr lIns="73737" tIns="36869" rIns="73737" bIns="36869"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E10AB-D091-4174-A789-D2FD97EA16F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8830F-B9B0-4E4A-A435-6EC24A4628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0045" y="173380"/>
            <a:ext cx="6480810" cy="720196"/>
          </a:xfrm>
          <a:prstGeom prst="rect">
            <a:avLst/>
          </a:prstGeom>
        </p:spPr>
        <p:txBody>
          <a:bodyPr lIns="73737" tIns="36869" rIns="73737" bIns="36869"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60045" y="966930"/>
            <a:ext cx="3181648" cy="404109"/>
          </a:xfrm>
          <a:prstGeom prst="rect">
            <a:avLst/>
          </a:prstGeom>
        </p:spPr>
        <p:txBody>
          <a:bodyPr lIns="73737" tIns="36869" rIns="73737" bIns="36869" anchor="b"/>
          <a:lstStyle>
            <a:lvl1pPr marL="0" indent="0">
              <a:buNone/>
              <a:defRPr sz="1900" b="1"/>
            </a:lvl1pPr>
            <a:lvl2pPr marL="368935" indent="0">
              <a:buNone/>
              <a:defRPr sz="1600" b="1"/>
            </a:lvl2pPr>
            <a:lvl3pPr marL="737235" indent="0">
              <a:buNone/>
              <a:defRPr sz="1500" b="1"/>
            </a:lvl3pPr>
            <a:lvl4pPr marL="1106170" indent="0">
              <a:buNone/>
              <a:defRPr sz="1300" b="1"/>
            </a:lvl4pPr>
            <a:lvl5pPr marL="1474470" indent="0">
              <a:buNone/>
              <a:defRPr sz="1300" b="1"/>
            </a:lvl5pPr>
            <a:lvl6pPr marL="1843405" indent="0">
              <a:buNone/>
              <a:defRPr sz="1300" b="1"/>
            </a:lvl6pPr>
            <a:lvl7pPr marL="2212340" indent="0">
              <a:buNone/>
              <a:defRPr sz="1300" b="1"/>
            </a:lvl7pPr>
            <a:lvl8pPr marL="2580640" indent="0">
              <a:buNone/>
              <a:defRPr sz="1300" b="1"/>
            </a:lvl8pPr>
            <a:lvl9pPr marL="2949575" indent="0">
              <a:buNone/>
              <a:defRPr sz="13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60045" y="1371040"/>
            <a:ext cx="3181648" cy="2488677"/>
          </a:xfrm>
          <a:prstGeom prst="rect">
            <a:avLst/>
          </a:prstGeom>
        </p:spPr>
        <p:txBody>
          <a:bodyPr lIns="73737" tIns="36869" rIns="73737" bIns="36869"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3657957" y="966930"/>
            <a:ext cx="3182898" cy="404109"/>
          </a:xfrm>
          <a:prstGeom prst="rect">
            <a:avLst/>
          </a:prstGeom>
        </p:spPr>
        <p:txBody>
          <a:bodyPr lIns="73737" tIns="36869" rIns="73737" bIns="36869" anchor="b"/>
          <a:lstStyle>
            <a:lvl1pPr marL="0" indent="0">
              <a:buNone/>
              <a:defRPr sz="1900" b="1"/>
            </a:lvl1pPr>
            <a:lvl2pPr marL="368935" indent="0">
              <a:buNone/>
              <a:defRPr sz="1600" b="1"/>
            </a:lvl2pPr>
            <a:lvl3pPr marL="737235" indent="0">
              <a:buNone/>
              <a:defRPr sz="1500" b="1"/>
            </a:lvl3pPr>
            <a:lvl4pPr marL="1106170" indent="0">
              <a:buNone/>
              <a:defRPr sz="1300" b="1"/>
            </a:lvl4pPr>
            <a:lvl5pPr marL="1474470" indent="0">
              <a:buNone/>
              <a:defRPr sz="1300" b="1"/>
            </a:lvl5pPr>
            <a:lvl6pPr marL="1843405" indent="0">
              <a:buNone/>
              <a:defRPr sz="1300" b="1"/>
            </a:lvl6pPr>
            <a:lvl7pPr marL="2212340" indent="0">
              <a:buNone/>
              <a:defRPr sz="1300" b="1"/>
            </a:lvl7pPr>
            <a:lvl8pPr marL="2580640" indent="0">
              <a:buNone/>
              <a:defRPr sz="1300" b="1"/>
            </a:lvl8pPr>
            <a:lvl9pPr marL="2949575" indent="0">
              <a:buNone/>
              <a:defRPr sz="13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657957" y="1371040"/>
            <a:ext cx="3182898" cy="2488677"/>
          </a:xfrm>
          <a:prstGeom prst="rect">
            <a:avLst/>
          </a:prstGeom>
        </p:spPr>
        <p:txBody>
          <a:bodyPr lIns="73737" tIns="36869" rIns="73737" bIns="36869"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E10AB-D091-4174-A789-D2FD97EA16F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8830F-B9B0-4E4A-A435-6EC24A4628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0045" y="173380"/>
            <a:ext cx="6480810" cy="720196"/>
          </a:xfrm>
          <a:prstGeom prst="rect">
            <a:avLst/>
          </a:prstGeom>
        </p:spPr>
        <p:txBody>
          <a:bodyPr lIns="73737" tIns="36869" rIns="73737" bIns="36869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E10AB-D091-4174-A789-D2FD97EA16F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8830F-B9B0-4E4A-A435-6EC24A4628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E10AB-D091-4174-A789-D2FD97EA16F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8830F-B9B0-4E4A-A435-6EC24A4628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0046" y="172047"/>
            <a:ext cx="2369046" cy="732199"/>
          </a:xfrm>
          <a:prstGeom prst="rect">
            <a:avLst/>
          </a:prstGeom>
        </p:spPr>
        <p:txBody>
          <a:bodyPr lIns="73737" tIns="36869" rIns="73737" bIns="36869" anchor="b"/>
          <a:lstStyle>
            <a:lvl1pPr algn="l">
              <a:defRPr sz="16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15352" y="172048"/>
            <a:ext cx="4025503" cy="3687669"/>
          </a:xfrm>
          <a:prstGeom prst="rect">
            <a:avLst/>
          </a:prstGeom>
        </p:spPr>
        <p:txBody>
          <a:bodyPr lIns="73737" tIns="36869" rIns="73737" bIns="36869"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60046" y="904246"/>
            <a:ext cx="2369046" cy="2955470"/>
          </a:xfrm>
          <a:prstGeom prst="rect">
            <a:avLst/>
          </a:prstGeom>
        </p:spPr>
        <p:txBody>
          <a:bodyPr lIns="73737" tIns="36869" rIns="73737" bIns="36869"/>
          <a:lstStyle>
            <a:lvl1pPr marL="0" indent="0">
              <a:buNone/>
              <a:defRPr sz="1100"/>
            </a:lvl1pPr>
            <a:lvl2pPr marL="368935" indent="0">
              <a:buNone/>
              <a:defRPr sz="1000"/>
            </a:lvl2pPr>
            <a:lvl3pPr marL="737235" indent="0">
              <a:buNone/>
              <a:defRPr sz="800"/>
            </a:lvl3pPr>
            <a:lvl4pPr marL="1106170" indent="0">
              <a:buNone/>
              <a:defRPr sz="700"/>
            </a:lvl4pPr>
            <a:lvl5pPr marL="1474470" indent="0">
              <a:buNone/>
              <a:defRPr sz="700"/>
            </a:lvl5pPr>
            <a:lvl6pPr marL="1843405" indent="0">
              <a:buNone/>
              <a:defRPr sz="700"/>
            </a:lvl6pPr>
            <a:lvl7pPr marL="2212340" indent="0">
              <a:buNone/>
              <a:defRPr sz="700"/>
            </a:lvl7pPr>
            <a:lvl8pPr marL="2580640" indent="0">
              <a:buNone/>
              <a:defRPr sz="700"/>
            </a:lvl8pPr>
            <a:lvl9pPr marL="2949575" indent="0">
              <a:buNone/>
              <a:defRPr sz="7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E10AB-D091-4174-A789-D2FD97EA16F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8830F-B9B0-4E4A-A435-6EC24A4628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image" Target="../media/image4.emf"/><Relationship Id="rId4" Type="http://schemas.openxmlformats.org/officeDocument/2006/relationships/image" Target="../media/image3.png"/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.xml"/><Relationship Id="rId8" Type="http://schemas.openxmlformats.org/officeDocument/2006/relationships/slideLayout" Target="../slideLayouts/slideLayout9.xml"/><Relationship Id="rId7" Type="http://schemas.openxmlformats.org/officeDocument/2006/relationships/slideLayout" Target="../slideLayouts/slideLayout8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6" Type="http://schemas.openxmlformats.org/officeDocument/2006/relationships/theme" Target="../theme/theme2.xml"/><Relationship Id="rId15" Type="http://schemas.openxmlformats.org/officeDocument/2006/relationships/image" Target="../media/image6.jpeg"/><Relationship Id="rId14" Type="http://schemas.openxmlformats.org/officeDocument/2006/relationships/image" Target="../media/image5.png"/><Relationship Id="rId13" Type="http://schemas.openxmlformats.org/officeDocument/2006/relationships/image" Target="../media/image2.emf"/><Relationship Id="rId12" Type="http://schemas.openxmlformats.org/officeDocument/2006/relationships/image" Target="../media/image1.emf"/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045" y="4005089"/>
            <a:ext cx="1680210" cy="230063"/>
          </a:xfrm>
          <a:prstGeom prst="rect">
            <a:avLst/>
          </a:prstGeom>
        </p:spPr>
        <p:txBody>
          <a:bodyPr vert="horz" lIns="73737" tIns="36869" rIns="73737" bIns="36869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60308" y="4005089"/>
            <a:ext cx="2280285" cy="230063"/>
          </a:xfrm>
          <a:prstGeom prst="rect">
            <a:avLst/>
          </a:prstGeom>
        </p:spPr>
        <p:txBody>
          <a:bodyPr vert="horz" lIns="73737" tIns="36869" rIns="73737" bIns="36869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60645" y="4005089"/>
            <a:ext cx="1680210" cy="230063"/>
          </a:xfrm>
          <a:prstGeom prst="rect">
            <a:avLst/>
          </a:prstGeom>
        </p:spPr>
        <p:txBody>
          <a:bodyPr vert="horz" lIns="73737" tIns="36869" rIns="73737" bIns="36869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  <p:pic>
        <p:nvPicPr>
          <p:cNvPr id="8" name="Picture 5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3666196"/>
            <a:ext cx="7219950" cy="704191"/>
          </a:xfrm>
          <a:prstGeom prst="rect">
            <a:avLst/>
          </a:prstGeom>
        </p:spPr>
      </p:pic>
      <p:pic>
        <p:nvPicPr>
          <p:cNvPr id="9" name="Picture 6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87763" y="3761023"/>
            <a:ext cx="712350" cy="403945"/>
          </a:xfrm>
          <a:prstGeom prst="rect">
            <a:avLst/>
          </a:prstGeom>
        </p:spPr>
      </p:pic>
      <p:pic>
        <p:nvPicPr>
          <p:cNvPr id="12" name="Picture 2" descr="Untitled-3-01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80398" y="624170"/>
            <a:ext cx="2995886" cy="2624714"/>
          </a:xfrm>
          <a:prstGeom prst="rect">
            <a:avLst/>
          </a:prstGeom>
        </p:spPr>
      </p:pic>
      <p:pic>
        <p:nvPicPr>
          <p:cNvPr id="13" name="Picture 7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780097" y="1200327"/>
            <a:ext cx="1860233" cy="10552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737235" rtl="0" eaLnBrk="1" latinLnBrk="0" hangingPunct="1"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6225" indent="-276225" algn="l" defTabSz="73723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98805" indent="-230505" algn="l" defTabSz="737235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22020" indent="-184150" algn="l" defTabSz="737235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90320" indent="-184150" algn="l" defTabSz="737235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9255" indent="-184150" algn="l" defTabSz="737235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27555" indent="-184150" algn="l" defTabSz="737235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96490" indent="-184150" algn="l" defTabSz="737235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65425" indent="-184150" algn="l" defTabSz="737235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33725" indent="-184150" algn="l" defTabSz="737235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72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68935" algn="l" defTabSz="7372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37235" algn="l" defTabSz="7372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06170" algn="l" defTabSz="7372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74470" algn="l" defTabSz="7372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43405" algn="l" defTabSz="7372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12340" algn="l" defTabSz="7372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80640" algn="l" defTabSz="7372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49575" algn="l" defTabSz="7372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360045" y="4005090"/>
            <a:ext cx="1680210" cy="230729"/>
          </a:xfrm>
          <a:prstGeom prst="rect">
            <a:avLst/>
          </a:prstGeom>
        </p:spPr>
        <p:txBody>
          <a:bodyPr vert="horz" lIns="73737" tIns="36869" rIns="73737" bIns="36869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3AD88-37A0-41BE-AECD-0BAC2D75C3F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460308" y="4005090"/>
            <a:ext cx="2280285" cy="230729"/>
          </a:xfrm>
          <a:prstGeom prst="rect">
            <a:avLst/>
          </a:prstGeom>
        </p:spPr>
        <p:txBody>
          <a:bodyPr vert="horz" lIns="73737" tIns="36869" rIns="73737" bIns="36869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5160645" y="4005090"/>
            <a:ext cx="1680210" cy="230729"/>
          </a:xfrm>
          <a:prstGeom prst="rect">
            <a:avLst/>
          </a:prstGeom>
        </p:spPr>
        <p:txBody>
          <a:bodyPr vert="horz" lIns="73737" tIns="36869" rIns="73737" bIns="36869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F93E7-CBFB-4A9B-A02C-9D6F691D040F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Picture 5"/>
          <p:cNvPicPr>
            <a:picLocks noChangeAspect="1"/>
          </p:cNvPicPr>
          <p:nvPr userDrawn="1"/>
        </p:nvPicPr>
        <p:blipFill>
          <a:blip r:embed="rId12" cstate="screen"/>
          <a:stretch>
            <a:fillRect/>
          </a:stretch>
        </p:blipFill>
        <p:spPr>
          <a:xfrm>
            <a:off x="0" y="3836987"/>
            <a:ext cx="7203600" cy="533400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/>
          </p:cNvPicPr>
          <p:nvPr userDrawn="1"/>
        </p:nvPicPr>
        <p:blipFill>
          <a:blip r:embed="rId13" cstate="screen"/>
          <a:stretch>
            <a:fillRect/>
          </a:stretch>
        </p:blipFill>
        <p:spPr>
          <a:xfrm>
            <a:off x="95250" y="3890242"/>
            <a:ext cx="712350" cy="403945"/>
          </a:xfrm>
          <a:prstGeom prst="rect">
            <a:avLst/>
          </a:prstGeom>
        </p:spPr>
      </p:pic>
      <p:pic>
        <p:nvPicPr>
          <p:cNvPr id="9" name="Picture 11" descr="Itr-pattern.png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050" y="3234851"/>
            <a:ext cx="3722965" cy="602136"/>
          </a:xfrm>
          <a:prstGeom prst="rect">
            <a:avLst/>
          </a:prstGeom>
        </p:spPr>
      </p:pic>
      <p:pic>
        <p:nvPicPr>
          <p:cNvPr id="10" name="Picture 6"/>
          <p:cNvPicPr>
            <a:picLocks noChangeAspect="1"/>
          </p:cNvPicPr>
          <p:nvPr userDrawn="1"/>
        </p:nvPicPr>
        <p:blipFill>
          <a:blip r:embed="rId15" cstate="screen"/>
          <a:stretch>
            <a:fillRect/>
          </a:stretch>
        </p:blipFill>
        <p:spPr>
          <a:xfrm flipH="1">
            <a:off x="156211" y="103187"/>
            <a:ext cx="396239" cy="543686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628650" y="484187"/>
            <a:ext cx="65722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iming>
    <p:tnLst>
      <p:par>
        <p:cTn id="1" dur="indefinite" restart="never" nodeType="tmRoot"/>
      </p:par>
    </p:tnLst>
  </p:timing>
  <p:txStyles>
    <p:titleStyle>
      <a:lvl1pPr algn="ctr" defTabSz="737235" rtl="0" eaLnBrk="1" latinLnBrk="0" hangingPunct="1"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6225" indent="-276225" algn="l" defTabSz="73723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98805" indent="-230505" algn="l" defTabSz="737235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22020" indent="-184150" algn="l" defTabSz="737235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90320" indent="-184150" algn="l" defTabSz="737235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9255" indent="-184150" algn="l" defTabSz="737235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27555" indent="-184150" algn="l" defTabSz="737235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96490" indent="-184150" algn="l" defTabSz="737235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65425" indent="-184150" algn="l" defTabSz="737235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33725" indent="-184150" algn="l" defTabSz="737235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372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68935" algn="l" defTabSz="7372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37235" algn="l" defTabSz="7372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06170" algn="l" defTabSz="7372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74470" algn="l" defTabSz="7372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43405" algn="l" defTabSz="7372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12340" algn="l" defTabSz="7372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80640" algn="l" defTabSz="7372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49575" algn="l" defTabSz="73723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7" Type="http://schemas.openxmlformats.org/officeDocument/2006/relationships/image" Target="../media/image25.png"/><Relationship Id="rId6" Type="http://schemas.openxmlformats.org/officeDocument/2006/relationships/image" Target="../media/image22.png"/><Relationship Id="rId5" Type="http://schemas.openxmlformats.org/officeDocument/2006/relationships/image" Target="../media/image18.png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7" Type="http://schemas.openxmlformats.org/officeDocument/2006/relationships/image" Target="../media/image33.png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7" Type="http://schemas.openxmlformats.org/officeDocument/2006/relationships/image" Target="../media/image48.png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5.png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59.png"/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image" Target="../media/image6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5.png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image" Target="../media/image74.png"/><Relationship Id="rId8" Type="http://schemas.openxmlformats.org/officeDocument/2006/relationships/image" Target="../media/image73.png"/><Relationship Id="rId7" Type="http://schemas.openxmlformats.org/officeDocument/2006/relationships/image" Target="../media/image72.png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0" Type="http://schemas.openxmlformats.org/officeDocument/2006/relationships/slideLayout" Target="../slideLayouts/slideLayout3.xml"/><Relationship Id="rId1" Type="http://schemas.openxmlformats.org/officeDocument/2006/relationships/image" Target="../media/image66.png"/></Relationships>
</file>

<file path=ppt/slides/_rels/slide3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72.png"/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image" Target="../media/image75.png"/></Relationships>
</file>

<file path=ppt/slides/_rels/slide3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78.png"/><Relationship Id="rId3" Type="http://schemas.openxmlformats.org/officeDocument/2006/relationships/image" Target="../media/image72.png"/><Relationship Id="rId2" Type="http://schemas.openxmlformats.org/officeDocument/2006/relationships/image" Target="../media/image77.png"/><Relationship Id="rId1" Type="http://schemas.openxmlformats.org/officeDocument/2006/relationships/image" Target="../media/image7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9.png"/></Relationships>
</file>

<file path=ppt/slides/_rels/slide3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image" Target="../media/image8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5.png"/></Relationships>
</file>

<file path=ppt/slides/_rels/slide4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89.png"/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image" Target="../media/image86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1.png"/><Relationship Id="rId1" Type="http://schemas.openxmlformats.org/officeDocument/2006/relationships/image" Target="../media/image90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96.png"/><Relationship Id="rId4" Type="http://schemas.openxmlformats.org/officeDocument/2006/relationships/image" Target="../media/image95.png"/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image" Target="../media/image92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7" Type="http://schemas.openxmlformats.org/officeDocument/2006/relationships/image" Target="../media/image22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3935" y="2357120"/>
            <a:ext cx="143192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IT Wiring</a:t>
            </a:r>
            <a:endParaRPr lang="en-US" sz="1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综合布线</a:t>
            </a:r>
            <a:endParaRPr lang="zh-CN" altLang="en-US" sz="1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/>
        </p:nvSpPr>
        <p:spPr>
          <a:xfrm>
            <a:off x="582930" y="74611"/>
            <a:ext cx="5303520" cy="381000"/>
          </a:xfrm>
          <a:prstGeom prst="rect">
            <a:avLst/>
          </a:prstGeom>
        </p:spPr>
        <p:txBody>
          <a:bodyPr lIns="73737" tIns="36869" rIns="73737" bIns="36869"/>
          <a:lstStyle/>
          <a:p>
            <a:pPr marL="0" marR="0" lvl="0" indent="0" algn="l" defTabSz="7372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b="1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Overview of Design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grpSp>
        <p:nvGrpSpPr>
          <p:cNvPr id="6" name="组 20"/>
          <p:cNvGrpSpPr/>
          <p:nvPr/>
        </p:nvGrpSpPr>
        <p:grpSpPr>
          <a:xfrm>
            <a:off x="454339" y="1093787"/>
            <a:ext cx="838199" cy="2693989"/>
            <a:chOff x="1318914" y="1265874"/>
            <a:chExt cx="2223247" cy="4356847"/>
          </a:xfrm>
        </p:grpSpPr>
        <p:sp>
          <p:nvSpPr>
            <p:cNvPr id="8" name="圆角矩形 2"/>
            <p:cNvSpPr/>
            <p:nvPr/>
          </p:nvSpPr>
          <p:spPr>
            <a:xfrm>
              <a:off x="1318914" y="1265874"/>
              <a:ext cx="2223247" cy="4356847"/>
            </a:xfrm>
            <a:prstGeom prst="roundRect">
              <a:avLst>
                <a:gd name="adj" fmla="val 940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文本框 15"/>
            <p:cNvSpPr txBox="1"/>
            <p:nvPr/>
          </p:nvSpPr>
          <p:spPr>
            <a:xfrm>
              <a:off x="1349791" y="4015542"/>
              <a:ext cx="2146057" cy="13140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US" altLang="zh-CN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1.1 Decoration</a:t>
              </a:r>
              <a:endParaRPr lang="en-US" altLang="zh-CN" sz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30000"/>
                </a:lnSpc>
              </a:pPr>
              <a:r>
                <a:rPr lang="en-US" altLang="zh-CN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1.2 Power supply</a:t>
              </a:r>
              <a:endParaRPr lang="en-US" altLang="zh-CN" sz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30000"/>
                </a:lnSpc>
              </a:pPr>
              <a:r>
                <a:rPr lang="en-US" altLang="zh-CN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1.3 UPS</a:t>
              </a:r>
              <a:endParaRPr lang="en-US" altLang="zh-CN" sz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30000"/>
                </a:lnSpc>
              </a:pPr>
              <a:r>
                <a:rPr lang="en-US" altLang="zh-CN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1.4 Air-condition</a:t>
              </a:r>
              <a:endParaRPr lang="en-US" altLang="zh-CN" sz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30000"/>
                </a:lnSpc>
              </a:pPr>
              <a:r>
                <a:rPr lang="en-US" altLang="zh-CN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1.5 EMS</a:t>
              </a:r>
              <a:endParaRPr lang="en-US" altLang="zh-CN" sz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30000"/>
                </a:lnSpc>
              </a:pPr>
              <a:r>
                <a:rPr lang="en-US" altLang="zh-CN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1.6 Fire protection</a:t>
              </a:r>
              <a:endParaRPr lang="en-US" altLang="zh-CN" sz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矩形 18"/>
            <p:cNvSpPr/>
            <p:nvPr/>
          </p:nvSpPr>
          <p:spPr>
            <a:xfrm>
              <a:off x="1349788" y="3414764"/>
              <a:ext cx="2146051" cy="3733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600" b="1" dirty="0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IT Room Building</a:t>
              </a:r>
              <a:endParaRPr lang="en-US" altLang="zh-CN" sz="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7" name="标题 1"/>
          <p:cNvSpPr txBox="1"/>
          <p:nvPr/>
        </p:nvSpPr>
        <p:spPr>
          <a:xfrm>
            <a:off x="592934" y="636588"/>
            <a:ext cx="5903116" cy="457200"/>
          </a:xfrm>
          <a:prstGeom prst="rect">
            <a:avLst/>
          </a:prstGeom>
        </p:spPr>
        <p:txBody>
          <a:bodyPr lIns="73737" tIns="36869" rIns="73737" bIns="36869"/>
          <a:lstStyle/>
          <a:p>
            <a:pPr lvl="0">
              <a:spcBef>
                <a:spcPct val="0"/>
              </a:spcBef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Based on requirements of Stage I, we have designed the whole of IT infrastructure including seven parts as below: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defRPr/>
            </a:pP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pic>
        <p:nvPicPr>
          <p:cNvPr id="58" name="Picture 6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25781" y="1169987"/>
            <a:ext cx="704322" cy="1047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等腰三角形 5"/>
          <p:cNvSpPr/>
          <p:nvPr/>
        </p:nvSpPr>
        <p:spPr>
          <a:xfrm rot="5400000">
            <a:off x="295288" y="1938636"/>
            <a:ext cx="670850" cy="352751"/>
          </a:xfrm>
          <a:prstGeom prst="triangle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文本框 10"/>
          <p:cNvSpPr txBox="1"/>
          <p:nvPr/>
        </p:nvSpPr>
        <p:spPr>
          <a:xfrm>
            <a:off x="430530" y="2003424"/>
            <a:ext cx="3725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zh-CN" altLang="en-US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4" name="组 20"/>
          <p:cNvGrpSpPr/>
          <p:nvPr/>
        </p:nvGrpSpPr>
        <p:grpSpPr>
          <a:xfrm>
            <a:off x="1375412" y="1093787"/>
            <a:ext cx="838199" cy="2693989"/>
            <a:chOff x="1318914" y="1265874"/>
            <a:chExt cx="2223247" cy="4356847"/>
          </a:xfrm>
        </p:grpSpPr>
        <p:sp>
          <p:nvSpPr>
            <p:cNvPr id="65" name="圆角矩形 2"/>
            <p:cNvSpPr/>
            <p:nvPr/>
          </p:nvSpPr>
          <p:spPr>
            <a:xfrm>
              <a:off x="1318914" y="1265874"/>
              <a:ext cx="2223247" cy="4356847"/>
            </a:xfrm>
            <a:prstGeom prst="roundRect">
              <a:avLst>
                <a:gd name="adj" fmla="val 940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文本框 15"/>
            <p:cNvSpPr txBox="1"/>
            <p:nvPr/>
          </p:nvSpPr>
          <p:spPr>
            <a:xfrm>
              <a:off x="1349791" y="4015542"/>
              <a:ext cx="2146057" cy="925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US" altLang="zh-CN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2.1 IP cameras</a:t>
              </a:r>
              <a:endParaRPr lang="en-US" altLang="zh-CN" sz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30000"/>
                </a:lnSpc>
              </a:pPr>
              <a:r>
                <a:rPr lang="en-US" altLang="zh-CN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2.2 Video 1080p</a:t>
              </a:r>
              <a:endParaRPr lang="en-US" altLang="zh-CN" sz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30000"/>
                </a:lnSpc>
              </a:pPr>
              <a:r>
                <a:rPr lang="en-US" altLang="zh-CN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2.3 Two months records</a:t>
              </a:r>
              <a:endPara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矩形 18"/>
            <p:cNvSpPr/>
            <p:nvPr/>
          </p:nvSpPr>
          <p:spPr>
            <a:xfrm>
              <a:off x="1349788" y="3414764"/>
              <a:ext cx="2146051" cy="5973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600" b="1" dirty="0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CCTV</a:t>
              </a:r>
              <a:endParaRPr lang="en-US" altLang="zh-CN" sz="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zh-CN" sz="600" b="1" dirty="0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System</a:t>
              </a:r>
              <a:endParaRPr lang="en-US" altLang="zh-CN" sz="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5" name="组 20"/>
          <p:cNvGrpSpPr/>
          <p:nvPr/>
        </p:nvGrpSpPr>
        <p:grpSpPr>
          <a:xfrm>
            <a:off x="2282192" y="1093787"/>
            <a:ext cx="838199" cy="2693989"/>
            <a:chOff x="1318914" y="1265874"/>
            <a:chExt cx="2223247" cy="4356847"/>
          </a:xfrm>
        </p:grpSpPr>
        <p:sp>
          <p:nvSpPr>
            <p:cNvPr id="86" name="圆角矩形 2"/>
            <p:cNvSpPr/>
            <p:nvPr/>
          </p:nvSpPr>
          <p:spPr>
            <a:xfrm>
              <a:off x="1318914" y="1265874"/>
              <a:ext cx="2223247" cy="4356847"/>
            </a:xfrm>
            <a:prstGeom prst="roundRect">
              <a:avLst>
                <a:gd name="adj" fmla="val 940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文本框 15"/>
            <p:cNvSpPr txBox="1"/>
            <p:nvPr/>
          </p:nvSpPr>
          <p:spPr>
            <a:xfrm>
              <a:off x="1349791" y="4015542"/>
              <a:ext cx="2146057" cy="731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US" altLang="zh-CN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3.1 IP controllers</a:t>
              </a:r>
              <a:endParaRPr lang="en-US" altLang="zh-CN" sz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30000"/>
                </a:lnSpc>
              </a:pPr>
              <a:r>
                <a:rPr lang="en-US" altLang="zh-CN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3.2 Fingerprint + IC reader</a:t>
              </a:r>
              <a:endParaRPr lang="en-US" altLang="zh-CN" sz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矩形 18"/>
            <p:cNvSpPr/>
            <p:nvPr/>
          </p:nvSpPr>
          <p:spPr>
            <a:xfrm>
              <a:off x="1349788" y="3414764"/>
              <a:ext cx="2146051" cy="5973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600" b="1" dirty="0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Access Control</a:t>
              </a:r>
              <a:endParaRPr lang="en-US" altLang="zh-CN" sz="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zh-CN" sz="600" b="1" dirty="0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System</a:t>
              </a:r>
              <a:endParaRPr lang="en-US" altLang="zh-CN" sz="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2" name="组 20"/>
          <p:cNvGrpSpPr/>
          <p:nvPr/>
        </p:nvGrpSpPr>
        <p:grpSpPr>
          <a:xfrm>
            <a:off x="3196591" y="1093787"/>
            <a:ext cx="838199" cy="2693989"/>
            <a:chOff x="1318914" y="1265874"/>
            <a:chExt cx="2223247" cy="4356847"/>
          </a:xfrm>
        </p:grpSpPr>
        <p:sp>
          <p:nvSpPr>
            <p:cNvPr id="93" name="圆角矩形 2"/>
            <p:cNvSpPr/>
            <p:nvPr/>
          </p:nvSpPr>
          <p:spPr>
            <a:xfrm>
              <a:off x="1318914" y="1265874"/>
              <a:ext cx="2223247" cy="4356847"/>
            </a:xfrm>
            <a:prstGeom prst="roundRect">
              <a:avLst>
                <a:gd name="adj" fmla="val 940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文本框 15"/>
            <p:cNvSpPr txBox="1"/>
            <p:nvPr/>
          </p:nvSpPr>
          <p:spPr>
            <a:xfrm>
              <a:off x="1349791" y="4015542"/>
              <a:ext cx="2146057" cy="13140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US" altLang="zh-CN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4.1 Cat6 UTP</a:t>
              </a:r>
              <a:endParaRPr lang="en-US" altLang="zh-CN" sz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30000"/>
                </a:lnSpc>
              </a:pPr>
              <a:r>
                <a:rPr lang="en-US" altLang="zh-CN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4.2 Backbone: ring + star</a:t>
              </a:r>
              <a:endParaRPr lang="en-US" altLang="zh-CN" sz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30000"/>
                </a:lnSpc>
              </a:pPr>
              <a:r>
                <a:rPr lang="en-US" altLang="zh-CN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4.3 Backbone: 10G OM3 multimode fiber</a:t>
              </a:r>
              <a:endPara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矩形 18"/>
            <p:cNvSpPr/>
            <p:nvPr/>
          </p:nvSpPr>
          <p:spPr>
            <a:xfrm>
              <a:off x="1349788" y="3414764"/>
              <a:ext cx="2146051" cy="5973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600" b="1" dirty="0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Cabling</a:t>
              </a:r>
              <a:endParaRPr lang="en-US" altLang="zh-CN" sz="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zh-CN" sz="600" b="1" dirty="0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System</a:t>
              </a:r>
              <a:endParaRPr lang="en-US" altLang="zh-CN" sz="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9" name="组 20"/>
          <p:cNvGrpSpPr/>
          <p:nvPr/>
        </p:nvGrpSpPr>
        <p:grpSpPr>
          <a:xfrm>
            <a:off x="4103372" y="1093787"/>
            <a:ext cx="838199" cy="2693989"/>
            <a:chOff x="1318914" y="1265874"/>
            <a:chExt cx="2223247" cy="4356847"/>
          </a:xfrm>
        </p:grpSpPr>
        <p:sp>
          <p:nvSpPr>
            <p:cNvPr id="100" name="圆角矩形 2"/>
            <p:cNvSpPr/>
            <p:nvPr/>
          </p:nvSpPr>
          <p:spPr>
            <a:xfrm>
              <a:off x="1318914" y="1265874"/>
              <a:ext cx="2223247" cy="4356847"/>
            </a:xfrm>
            <a:prstGeom prst="roundRect">
              <a:avLst>
                <a:gd name="adj" fmla="val 940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文本框 15"/>
            <p:cNvSpPr txBox="1"/>
            <p:nvPr/>
          </p:nvSpPr>
          <p:spPr>
            <a:xfrm>
              <a:off x="1349791" y="4015542"/>
              <a:ext cx="2146057" cy="731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US" altLang="zh-CN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5.1 Up-line pulling</a:t>
              </a:r>
              <a:endParaRPr lang="en-US" altLang="zh-CN" sz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30000"/>
                </a:lnSpc>
              </a:pPr>
              <a:r>
                <a:rPr lang="en-US" altLang="zh-CN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5.2 Galvanized metal raceway</a:t>
              </a:r>
              <a:endPara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矩形 18"/>
            <p:cNvSpPr/>
            <p:nvPr/>
          </p:nvSpPr>
          <p:spPr>
            <a:xfrm>
              <a:off x="1349788" y="3414764"/>
              <a:ext cx="2146051" cy="3456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600" b="1" dirty="0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Raceway</a:t>
              </a:r>
              <a:endParaRPr lang="en-US" altLang="zh-CN" sz="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6" name="组 20"/>
          <p:cNvGrpSpPr/>
          <p:nvPr/>
        </p:nvGrpSpPr>
        <p:grpSpPr>
          <a:xfrm>
            <a:off x="5010151" y="1093787"/>
            <a:ext cx="838199" cy="2693989"/>
            <a:chOff x="1318914" y="1265874"/>
            <a:chExt cx="2223247" cy="4356847"/>
          </a:xfrm>
        </p:grpSpPr>
        <p:sp>
          <p:nvSpPr>
            <p:cNvPr id="107" name="圆角矩形 2"/>
            <p:cNvSpPr/>
            <p:nvPr/>
          </p:nvSpPr>
          <p:spPr>
            <a:xfrm>
              <a:off x="1318914" y="1265874"/>
              <a:ext cx="2223247" cy="4356847"/>
            </a:xfrm>
            <a:prstGeom prst="roundRect">
              <a:avLst>
                <a:gd name="adj" fmla="val 940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文本框 15"/>
            <p:cNvSpPr txBox="1"/>
            <p:nvPr/>
          </p:nvSpPr>
          <p:spPr>
            <a:xfrm>
              <a:off x="1349791" y="4015542"/>
              <a:ext cx="2146057" cy="13140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US" altLang="zh-CN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6.1 Two layers</a:t>
              </a:r>
              <a:endParaRPr lang="en-US" altLang="zh-CN" sz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30000"/>
                </a:lnSpc>
              </a:pPr>
              <a:r>
                <a:rPr lang="en-US" altLang="zh-CN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6.2 Single 1G multimode fiber uplink</a:t>
              </a:r>
              <a:endParaRPr lang="en-US" altLang="zh-CN" sz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30000"/>
                </a:lnSpc>
              </a:pPr>
              <a:r>
                <a:rPr lang="en-US" altLang="zh-CN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6.3 100M RJ45 port POE access</a:t>
              </a:r>
              <a:endPara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矩形 18"/>
            <p:cNvSpPr/>
            <p:nvPr/>
          </p:nvSpPr>
          <p:spPr>
            <a:xfrm>
              <a:off x="1349788" y="3414764"/>
              <a:ext cx="2146051" cy="5973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600" b="1" dirty="0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Network</a:t>
              </a:r>
              <a:endParaRPr lang="en-US" altLang="zh-CN" sz="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zh-CN" sz="600" b="1" dirty="0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System</a:t>
              </a:r>
              <a:endParaRPr lang="en-US" altLang="zh-CN" sz="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3" name="组 20"/>
          <p:cNvGrpSpPr/>
          <p:nvPr/>
        </p:nvGrpSpPr>
        <p:grpSpPr>
          <a:xfrm>
            <a:off x="5916932" y="1093787"/>
            <a:ext cx="838199" cy="2693989"/>
            <a:chOff x="1318914" y="1265874"/>
            <a:chExt cx="2223247" cy="4356847"/>
          </a:xfrm>
        </p:grpSpPr>
        <p:sp>
          <p:nvSpPr>
            <p:cNvPr id="114" name="圆角矩形 2"/>
            <p:cNvSpPr/>
            <p:nvPr/>
          </p:nvSpPr>
          <p:spPr>
            <a:xfrm>
              <a:off x="1318914" y="1265874"/>
              <a:ext cx="2223247" cy="4356847"/>
            </a:xfrm>
            <a:prstGeom prst="roundRect">
              <a:avLst>
                <a:gd name="adj" fmla="val 9409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文本框 15"/>
            <p:cNvSpPr txBox="1"/>
            <p:nvPr/>
          </p:nvSpPr>
          <p:spPr>
            <a:xfrm>
              <a:off x="1349791" y="4015542"/>
              <a:ext cx="2146057" cy="5375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US" altLang="zh-CN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7.1 Alloy cable</a:t>
              </a:r>
              <a:endParaRPr lang="en-US" altLang="zh-CN" sz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30000"/>
                </a:lnSpc>
              </a:pPr>
              <a:r>
                <a:rPr lang="en-US" altLang="zh-CN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7.2 Six-line fence</a:t>
              </a:r>
              <a:endPara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矩形 18"/>
            <p:cNvSpPr/>
            <p:nvPr/>
          </p:nvSpPr>
          <p:spPr>
            <a:xfrm>
              <a:off x="1349788" y="3414764"/>
              <a:ext cx="2146051" cy="5973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600" b="1" dirty="0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Electric Fence</a:t>
              </a:r>
              <a:endParaRPr lang="en-US" altLang="zh-CN" sz="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zh-CN" sz="600" b="1" dirty="0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System</a:t>
              </a:r>
              <a:endParaRPr lang="en-US" altLang="zh-CN" sz="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0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169986"/>
            <a:ext cx="704850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等腰三角形 5"/>
          <p:cNvSpPr/>
          <p:nvPr/>
        </p:nvSpPr>
        <p:spPr>
          <a:xfrm rot="5400000">
            <a:off x="1216361" y="1938636"/>
            <a:ext cx="670850" cy="352751"/>
          </a:xfrm>
          <a:prstGeom prst="triangle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文本框 10"/>
          <p:cNvSpPr txBox="1"/>
          <p:nvPr/>
        </p:nvSpPr>
        <p:spPr>
          <a:xfrm>
            <a:off x="1351603" y="2003424"/>
            <a:ext cx="3725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zh-CN" altLang="en-US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9912" y="1169986"/>
            <a:ext cx="702852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" name="等腰三角形 5"/>
          <p:cNvSpPr/>
          <p:nvPr/>
        </p:nvSpPr>
        <p:spPr>
          <a:xfrm rot="5400000">
            <a:off x="2123141" y="1938636"/>
            <a:ext cx="670850" cy="352751"/>
          </a:xfrm>
          <a:prstGeom prst="triangle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文本框 10"/>
          <p:cNvSpPr txBox="1"/>
          <p:nvPr/>
        </p:nvSpPr>
        <p:spPr>
          <a:xfrm>
            <a:off x="2258383" y="2003424"/>
            <a:ext cx="3725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zh-CN" altLang="en-US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63900" y="1169987"/>
            <a:ext cx="701675" cy="104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" name="等腰三角形 5"/>
          <p:cNvSpPr/>
          <p:nvPr/>
        </p:nvSpPr>
        <p:spPr>
          <a:xfrm rot="5400000">
            <a:off x="3037540" y="1938636"/>
            <a:ext cx="670850" cy="352751"/>
          </a:xfrm>
          <a:prstGeom prst="triangle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文本框 10"/>
          <p:cNvSpPr txBox="1"/>
          <p:nvPr/>
        </p:nvSpPr>
        <p:spPr>
          <a:xfrm>
            <a:off x="3172782" y="2003424"/>
            <a:ext cx="3725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  <a:endParaRPr lang="zh-CN" altLang="en-US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68775" y="1169987"/>
            <a:ext cx="708025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" name="等腰三角形 5"/>
          <p:cNvSpPr/>
          <p:nvPr/>
        </p:nvSpPr>
        <p:spPr>
          <a:xfrm rot="5400000">
            <a:off x="3944321" y="1938636"/>
            <a:ext cx="670850" cy="352751"/>
          </a:xfrm>
          <a:prstGeom prst="triangle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文本框 10"/>
          <p:cNvSpPr txBox="1"/>
          <p:nvPr/>
        </p:nvSpPr>
        <p:spPr>
          <a:xfrm>
            <a:off x="4079563" y="2003424"/>
            <a:ext cx="3725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  <a:endParaRPr lang="zh-CN" altLang="en-US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3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86460" y="1169986"/>
            <a:ext cx="705916" cy="1046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" name="等腰三角形 5"/>
          <p:cNvSpPr/>
          <p:nvPr/>
        </p:nvSpPr>
        <p:spPr>
          <a:xfrm rot="5400000">
            <a:off x="5757881" y="1938636"/>
            <a:ext cx="670850" cy="352751"/>
          </a:xfrm>
          <a:prstGeom prst="triangle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文本框 10"/>
          <p:cNvSpPr txBox="1"/>
          <p:nvPr/>
        </p:nvSpPr>
        <p:spPr>
          <a:xfrm>
            <a:off x="5893123" y="2003424"/>
            <a:ext cx="3725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</a:t>
            </a:r>
            <a:endParaRPr lang="zh-CN" altLang="en-US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9203" y="1169987"/>
            <a:ext cx="703848" cy="104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" name="等腰三角形 5"/>
          <p:cNvSpPr/>
          <p:nvPr/>
        </p:nvSpPr>
        <p:spPr>
          <a:xfrm rot="5400000">
            <a:off x="4851100" y="1938636"/>
            <a:ext cx="670850" cy="352751"/>
          </a:xfrm>
          <a:prstGeom prst="triangle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文本框 10"/>
          <p:cNvSpPr txBox="1"/>
          <p:nvPr/>
        </p:nvSpPr>
        <p:spPr>
          <a:xfrm>
            <a:off x="4986342" y="2003424"/>
            <a:ext cx="3725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  <a:endParaRPr lang="zh-CN" altLang="en-US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4743450" y="0"/>
            <a:ext cx="2457450" cy="436626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1910" y="49847"/>
            <a:ext cx="4701540" cy="3787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914400" y="3832859"/>
            <a:ext cx="3829050" cy="529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6" name="组 4"/>
          <p:cNvGrpSpPr/>
          <p:nvPr/>
        </p:nvGrpSpPr>
        <p:grpSpPr>
          <a:xfrm>
            <a:off x="1863089" y="1017587"/>
            <a:ext cx="990601" cy="990600"/>
            <a:chOff x="5238061" y="2381958"/>
            <a:chExt cx="1740059" cy="1740059"/>
          </a:xfrm>
        </p:grpSpPr>
        <p:sp>
          <p:nvSpPr>
            <p:cNvPr id="59" name="椭圆 5"/>
            <p:cNvSpPr/>
            <p:nvPr/>
          </p:nvSpPr>
          <p:spPr>
            <a:xfrm>
              <a:off x="5238061" y="2381958"/>
              <a:ext cx="1740059" cy="174005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89000"/>
                  </a:schemeClr>
                </a:gs>
                <a:gs pos="23000">
                  <a:schemeClr val="accent1">
                    <a:lumMod val="89000"/>
                  </a:schemeClr>
                </a:gs>
                <a:gs pos="6900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4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kumimoji="1" lang="zh-CN" alt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同心圆 6"/>
            <p:cNvSpPr/>
            <p:nvPr/>
          </p:nvSpPr>
          <p:spPr>
            <a:xfrm>
              <a:off x="5340761" y="2484658"/>
              <a:ext cx="1534658" cy="1534658"/>
            </a:xfrm>
            <a:prstGeom prst="donut">
              <a:avLst>
                <a:gd name="adj" fmla="val 2641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61" name="直线连接符 25"/>
          <p:cNvCxnSpPr/>
          <p:nvPr/>
        </p:nvCxnSpPr>
        <p:spPr>
          <a:xfrm>
            <a:off x="1230630" y="2678747"/>
            <a:ext cx="2286000" cy="0"/>
          </a:xfrm>
          <a:prstGeom prst="line">
            <a:avLst/>
          </a:prstGeom>
          <a:ln w="1016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标题 1"/>
          <p:cNvSpPr txBox="1"/>
          <p:nvPr/>
        </p:nvSpPr>
        <p:spPr>
          <a:xfrm>
            <a:off x="1162050" y="2312987"/>
            <a:ext cx="2438400" cy="304800"/>
          </a:xfrm>
          <a:prstGeom prst="rect">
            <a:avLst/>
          </a:prstGeom>
        </p:spPr>
        <p:txBody>
          <a:bodyPr lIns="73737" tIns="36869" rIns="73737" bIns="36869"/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1400" b="1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IT Room Building</a:t>
            </a:r>
            <a:endParaRPr lang="en-US" altLang="zh-CN" sz="1400" b="1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sp>
        <p:nvSpPr>
          <p:cNvPr id="72" name="标题 1"/>
          <p:cNvSpPr txBox="1"/>
          <p:nvPr/>
        </p:nvSpPr>
        <p:spPr>
          <a:xfrm>
            <a:off x="4762500" y="1779587"/>
            <a:ext cx="2438400" cy="838200"/>
          </a:xfrm>
          <a:prstGeom prst="rect">
            <a:avLst/>
          </a:prstGeom>
        </p:spPr>
        <p:txBody>
          <a:bodyPr lIns="73737" tIns="36869" rIns="73737" bIns="36869"/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IT INFRASTRUCTURE</a:t>
            </a:r>
            <a:endParaRPr lang="en-US" altLang="zh-CN" sz="1600" b="1" dirty="0" smtClean="0">
              <a:solidFill>
                <a:schemeClr val="bg1"/>
              </a:solidFill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n-US" altLang="zh-CN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(STAGE I)</a:t>
            </a:r>
            <a:endParaRPr lang="en-US" altLang="zh-CN" sz="1600" b="1" dirty="0" smtClean="0">
              <a:solidFill>
                <a:schemeClr val="bg1"/>
              </a:solidFill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/>
        </p:nvSpPr>
        <p:spPr>
          <a:xfrm>
            <a:off x="582930" y="74611"/>
            <a:ext cx="5303520" cy="381000"/>
          </a:xfrm>
          <a:prstGeom prst="rect">
            <a:avLst/>
          </a:prstGeom>
        </p:spPr>
        <p:txBody>
          <a:bodyPr lIns="73737" tIns="36869" rIns="73737" bIns="36869"/>
          <a:lstStyle/>
          <a:p>
            <a:pPr marL="0" marR="0" lvl="0" indent="0" algn="l" defTabSz="7372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b="1" noProof="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Overview of Design of IT Room Building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905250" y="1322387"/>
            <a:ext cx="2743200" cy="1853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标题 1"/>
          <p:cNvSpPr txBox="1"/>
          <p:nvPr/>
        </p:nvSpPr>
        <p:spPr>
          <a:xfrm>
            <a:off x="592934" y="636587"/>
            <a:ext cx="2914648" cy="3040065"/>
          </a:xfrm>
          <a:prstGeom prst="rect">
            <a:avLst/>
          </a:prstGeom>
        </p:spPr>
        <p:txBody>
          <a:bodyPr lIns="73737" tIns="36869" rIns="73737" bIns="36869"/>
          <a:lstStyle/>
          <a:p>
            <a:pPr lvl="0">
              <a:spcBef>
                <a:spcPct val="0"/>
              </a:spcBef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IT room as MDF is located at fourth floor in Office Building Area.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IT room is about 50m</a:t>
            </a:r>
            <a:r>
              <a:rPr lang="en-US" altLang="zh-CN" sz="1000" baseline="30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2</a:t>
            </a: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.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defRPr/>
            </a:pP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The IT room building consists of six parts as below: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marL="228600" lvl="0" indent="-228600">
              <a:spcBef>
                <a:spcPct val="0"/>
              </a:spcBef>
              <a:buAutoNum type="arabicPeriod"/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Decoration.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marL="228600" lvl="0" indent="-228600">
              <a:spcBef>
                <a:spcPct val="0"/>
              </a:spcBef>
              <a:buAutoNum type="arabicPeriod"/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Power supply.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marL="228600" lvl="0" indent="-228600">
              <a:spcBef>
                <a:spcPct val="0"/>
              </a:spcBef>
              <a:buAutoNum type="arabicPeriod"/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UPS.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marL="228600" lvl="0" indent="-228600">
              <a:spcBef>
                <a:spcPct val="0"/>
              </a:spcBef>
              <a:buAutoNum type="arabicPeriod"/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Air-condition.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marL="228600" lvl="0" indent="-228600">
              <a:spcBef>
                <a:spcPct val="0"/>
              </a:spcBef>
              <a:buAutoNum type="arabicPeriod"/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EMS.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marL="228600" lvl="0" indent="-228600">
              <a:spcBef>
                <a:spcPct val="0"/>
              </a:spcBef>
              <a:buAutoNum type="arabicPeriod"/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Fire protection.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defRPr/>
            </a:pP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5429250" y="1652069"/>
            <a:ext cx="0" cy="53340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6115050" y="1652069"/>
            <a:ext cx="0" cy="1108393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4686300" y="2756965"/>
            <a:ext cx="1428750" cy="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4695828" y="2196582"/>
            <a:ext cx="0" cy="56388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4686300" y="2185469"/>
            <a:ext cx="750094" cy="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5434013" y="1652069"/>
            <a:ext cx="681037" cy="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标题 1"/>
          <p:cNvSpPr txBox="1"/>
          <p:nvPr/>
        </p:nvSpPr>
        <p:spPr>
          <a:xfrm>
            <a:off x="6320790" y="2147369"/>
            <a:ext cx="762000" cy="228600"/>
          </a:xfrm>
          <a:prstGeom prst="rect">
            <a:avLst/>
          </a:prstGeom>
        </p:spPr>
        <p:txBody>
          <a:bodyPr lIns="73737" tIns="36869" rIns="73737" bIns="36869"/>
          <a:lstStyle/>
          <a:p>
            <a:pPr lvl="0">
              <a:spcBef>
                <a:spcPct val="0"/>
              </a:spcBef>
              <a:defRPr/>
            </a:pPr>
            <a:r>
              <a:rPr lang="en-US" altLang="zh-CN" sz="1000" b="1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IT Room</a:t>
            </a:r>
            <a:endParaRPr lang="en-US" altLang="zh-CN" sz="1000" b="1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cxnSp>
        <p:nvCxnSpPr>
          <p:cNvPr id="81" name="Straight Arrow Connector 80"/>
          <p:cNvCxnSpPr/>
          <p:nvPr/>
        </p:nvCxnSpPr>
        <p:spPr>
          <a:xfrm flipH="1">
            <a:off x="6183630" y="2254049"/>
            <a:ext cx="163830" cy="0"/>
          </a:xfrm>
          <a:prstGeom prst="straightConnector1">
            <a:avLst/>
          </a:prstGeom>
          <a:ln>
            <a:solidFill>
              <a:schemeClr val="tx1"/>
            </a:solidFill>
            <a:headEnd w="med" len="lg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/>
        </p:nvSpPr>
        <p:spPr>
          <a:xfrm>
            <a:off x="582930" y="74611"/>
            <a:ext cx="5303520" cy="381000"/>
          </a:xfrm>
          <a:prstGeom prst="rect">
            <a:avLst/>
          </a:prstGeom>
        </p:spPr>
        <p:txBody>
          <a:bodyPr lIns="73737" tIns="36869" rIns="73737" bIns="36869"/>
          <a:lstStyle/>
          <a:p>
            <a:pPr marL="0" marR="0" lvl="0" indent="0" algn="l" defTabSz="7372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b="1" noProof="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Design of Layout and Decoration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905250" y="1093787"/>
            <a:ext cx="2743200" cy="1315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标题 1"/>
          <p:cNvSpPr txBox="1"/>
          <p:nvPr/>
        </p:nvSpPr>
        <p:spPr>
          <a:xfrm>
            <a:off x="592934" y="636587"/>
            <a:ext cx="3083716" cy="3048000"/>
          </a:xfrm>
          <a:prstGeom prst="rect">
            <a:avLst/>
          </a:prstGeom>
        </p:spPr>
        <p:txBody>
          <a:bodyPr lIns="73737" tIns="36869" rIns="73737" bIns="36869"/>
          <a:lstStyle/>
          <a:p>
            <a:pPr lvl="0">
              <a:spcBef>
                <a:spcPct val="0"/>
              </a:spcBef>
              <a:defRPr/>
            </a:pPr>
            <a:r>
              <a:rPr lang="en-US" altLang="zh-CN" sz="1400" b="1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Decoration</a:t>
            </a:r>
            <a:endParaRPr lang="en-US" altLang="zh-CN" sz="14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defRPr/>
            </a:pP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Main components include: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zh-CN" sz="1000" b="1" u="sng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Brand</a:t>
            </a:r>
            <a:r>
              <a:rPr lang="en-US" altLang="zh-CN" sz="1000" u="sng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: All local.</a:t>
            </a:r>
            <a:endParaRPr lang="en-US" altLang="zh-CN" sz="1000" u="sng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Ground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Wall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Raised floor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Ceiling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Lighting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Door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cxnSp>
        <p:nvCxnSpPr>
          <p:cNvPr id="83" name="Straight Arrow Connector 82"/>
          <p:cNvCxnSpPr/>
          <p:nvPr/>
        </p:nvCxnSpPr>
        <p:spPr>
          <a:xfrm flipH="1">
            <a:off x="6343650" y="1402081"/>
            <a:ext cx="125730" cy="118427"/>
          </a:xfrm>
          <a:prstGeom prst="straightConnector1">
            <a:avLst/>
          </a:prstGeom>
          <a:ln>
            <a:solidFill>
              <a:schemeClr val="tx1"/>
            </a:solidFill>
            <a:headEnd w="med" len="lg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标题 1"/>
          <p:cNvSpPr txBox="1"/>
          <p:nvPr/>
        </p:nvSpPr>
        <p:spPr>
          <a:xfrm>
            <a:off x="5817870" y="1154748"/>
            <a:ext cx="1165860" cy="228600"/>
          </a:xfrm>
          <a:prstGeom prst="rect">
            <a:avLst/>
          </a:prstGeom>
        </p:spPr>
        <p:txBody>
          <a:bodyPr lIns="73737" tIns="36869" rIns="73737" bIns="36869"/>
          <a:lstStyle/>
          <a:p>
            <a:pPr lvl="0">
              <a:spcBef>
                <a:spcPct val="0"/>
              </a:spcBef>
              <a:defRPr/>
            </a:pPr>
            <a:r>
              <a:rPr lang="en-US" altLang="zh-CN" sz="1000" b="1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Layout Example</a:t>
            </a:r>
            <a:endParaRPr lang="en-US" altLang="zh-CN" sz="1000" b="1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2096" y="2754948"/>
            <a:ext cx="963454" cy="777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" y="2762566"/>
            <a:ext cx="963930" cy="765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33815" y="2758440"/>
            <a:ext cx="959015" cy="777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29990" y="2762567"/>
            <a:ext cx="96393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" name="标题 1"/>
          <p:cNvSpPr txBox="1"/>
          <p:nvPr/>
        </p:nvSpPr>
        <p:spPr>
          <a:xfrm>
            <a:off x="453390" y="3532188"/>
            <a:ext cx="937260" cy="228600"/>
          </a:xfrm>
          <a:prstGeom prst="rect">
            <a:avLst/>
          </a:prstGeom>
        </p:spPr>
        <p:txBody>
          <a:bodyPr lIns="73737" tIns="36869" rIns="73737" bIns="36869"/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800" b="1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Ground</a:t>
            </a:r>
            <a:endParaRPr lang="en-US" altLang="zh-CN" sz="800" b="1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sp>
        <p:nvSpPr>
          <p:cNvPr id="96" name="标题 1"/>
          <p:cNvSpPr txBox="1"/>
          <p:nvPr/>
        </p:nvSpPr>
        <p:spPr>
          <a:xfrm>
            <a:off x="1543050" y="3532188"/>
            <a:ext cx="937260" cy="228600"/>
          </a:xfrm>
          <a:prstGeom prst="rect">
            <a:avLst/>
          </a:prstGeom>
        </p:spPr>
        <p:txBody>
          <a:bodyPr lIns="73737" tIns="36869" rIns="73737" bIns="36869"/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800" b="1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Wall</a:t>
            </a:r>
            <a:endParaRPr lang="en-US" altLang="zh-CN" sz="800" b="1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sp>
        <p:nvSpPr>
          <p:cNvPr id="99" name="标题 1"/>
          <p:cNvSpPr txBox="1"/>
          <p:nvPr/>
        </p:nvSpPr>
        <p:spPr>
          <a:xfrm>
            <a:off x="2640330" y="3532188"/>
            <a:ext cx="937260" cy="228600"/>
          </a:xfrm>
          <a:prstGeom prst="rect">
            <a:avLst/>
          </a:prstGeom>
        </p:spPr>
        <p:txBody>
          <a:bodyPr lIns="73737" tIns="36869" rIns="73737" bIns="36869"/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800" b="1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Raised Floor</a:t>
            </a:r>
            <a:endParaRPr lang="en-US" altLang="zh-CN" sz="800" b="1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sp>
        <p:nvSpPr>
          <p:cNvPr id="103" name="标题 1"/>
          <p:cNvSpPr txBox="1"/>
          <p:nvPr/>
        </p:nvSpPr>
        <p:spPr>
          <a:xfrm>
            <a:off x="3745230" y="3532188"/>
            <a:ext cx="937260" cy="228600"/>
          </a:xfrm>
          <a:prstGeom prst="rect">
            <a:avLst/>
          </a:prstGeom>
        </p:spPr>
        <p:txBody>
          <a:bodyPr lIns="73737" tIns="36869" rIns="73737" bIns="36869"/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800" b="1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Ceiling</a:t>
            </a:r>
            <a:endParaRPr lang="en-US" altLang="zh-CN" sz="800" b="1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sp>
        <p:nvSpPr>
          <p:cNvPr id="106" name="标题 1"/>
          <p:cNvSpPr txBox="1"/>
          <p:nvPr/>
        </p:nvSpPr>
        <p:spPr>
          <a:xfrm>
            <a:off x="4834890" y="3532188"/>
            <a:ext cx="937260" cy="228600"/>
          </a:xfrm>
          <a:prstGeom prst="rect">
            <a:avLst/>
          </a:prstGeom>
        </p:spPr>
        <p:txBody>
          <a:bodyPr lIns="73737" tIns="36869" rIns="73737" bIns="36869"/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800" b="1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Lighting</a:t>
            </a:r>
            <a:endParaRPr lang="en-US" altLang="zh-CN" sz="800" b="1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sp>
        <p:nvSpPr>
          <p:cNvPr id="110" name="标题 1"/>
          <p:cNvSpPr txBox="1"/>
          <p:nvPr/>
        </p:nvSpPr>
        <p:spPr>
          <a:xfrm>
            <a:off x="5939790" y="3532188"/>
            <a:ext cx="937260" cy="228600"/>
          </a:xfrm>
          <a:prstGeom prst="rect">
            <a:avLst/>
          </a:prstGeom>
        </p:spPr>
        <p:txBody>
          <a:bodyPr lIns="73737" tIns="36869" rIns="73737" bIns="36869"/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800" b="1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Door</a:t>
            </a:r>
            <a:endParaRPr lang="en-US" altLang="zh-CN" sz="800" b="1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pic>
        <p:nvPicPr>
          <p:cNvPr id="113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19650" y="2754946"/>
            <a:ext cx="967740" cy="780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24554" y="2753041"/>
            <a:ext cx="959168" cy="780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/>
        </p:nvSpPr>
        <p:spPr>
          <a:xfrm>
            <a:off x="582930" y="74611"/>
            <a:ext cx="5303520" cy="381000"/>
          </a:xfrm>
          <a:prstGeom prst="rect">
            <a:avLst/>
          </a:prstGeom>
        </p:spPr>
        <p:txBody>
          <a:bodyPr lIns="73737" tIns="36869" rIns="73737" bIns="36869"/>
          <a:lstStyle/>
          <a:p>
            <a:pPr marL="0" marR="0" lvl="0" indent="0" algn="l" defTabSz="7372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b="1" noProof="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Design of Power Supply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sp>
        <p:nvSpPr>
          <p:cNvPr id="55" name="标题 1"/>
          <p:cNvSpPr txBox="1"/>
          <p:nvPr/>
        </p:nvSpPr>
        <p:spPr>
          <a:xfrm>
            <a:off x="592934" y="636587"/>
            <a:ext cx="3083716" cy="3048000"/>
          </a:xfrm>
          <a:prstGeom prst="rect">
            <a:avLst/>
          </a:prstGeom>
        </p:spPr>
        <p:txBody>
          <a:bodyPr lIns="73737" tIns="36869" rIns="73737" bIns="36869"/>
          <a:lstStyle/>
          <a:p>
            <a:pPr lvl="0">
              <a:spcBef>
                <a:spcPct val="0"/>
              </a:spcBef>
              <a:defRPr/>
            </a:pPr>
            <a:r>
              <a:rPr lang="en-US" altLang="zh-CN" sz="1400" b="1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Power Supply</a:t>
            </a:r>
            <a:endParaRPr lang="en-US" altLang="zh-CN" sz="14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defRPr/>
            </a:pP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Main components include: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zh-CN" sz="1000" b="1" u="sng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Brand</a:t>
            </a:r>
            <a:r>
              <a:rPr lang="en-US" altLang="zh-CN" sz="1000" u="sng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: Almost all local, only breakers are Schneider.</a:t>
            </a:r>
            <a:endParaRPr lang="en-US" altLang="zh-CN" sz="1000" u="sng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Power distribution box x 1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 - Voltage: 380V in, 380V out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 - Current: 300A in, 250A out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Output breaker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 - 63A x 4 (for Air-condition)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 - 32A x 3 (for UPS)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 - 16A x 18 (for Rack)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 - 10A x 6 (for Normal)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PDU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 - 8 ports, C13-C14, 10A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 - Two PDU for each rack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133850" y="1322387"/>
            <a:ext cx="2300902" cy="1674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/>
        </p:nvSpPr>
        <p:spPr>
          <a:xfrm>
            <a:off x="582930" y="74611"/>
            <a:ext cx="5303520" cy="381000"/>
          </a:xfrm>
          <a:prstGeom prst="rect">
            <a:avLst/>
          </a:prstGeom>
        </p:spPr>
        <p:txBody>
          <a:bodyPr lIns="73737" tIns="36869" rIns="73737" bIns="36869"/>
          <a:lstStyle/>
          <a:p>
            <a:pPr marL="0" marR="0" lvl="0" indent="0" algn="l" defTabSz="7372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b="1" noProof="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Design of UPS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sp>
        <p:nvSpPr>
          <p:cNvPr id="55" name="标题 1"/>
          <p:cNvSpPr txBox="1"/>
          <p:nvPr/>
        </p:nvSpPr>
        <p:spPr>
          <a:xfrm>
            <a:off x="592934" y="636587"/>
            <a:ext cx="3083716" cy="3048000"/>
          </a:xfrm>
          <a:prstGeom prst="rect">
            <a:avLst/>
          </a:prstGeom>
        </p:spPr>
        <p:txBody>
          <a:bodyPr lIns="73737" tIns="36869" rIns="73737" bIns="36869"/>
          <a:lstStyle/>
          <a:p>
            <a:pPr lvl="0">
              <a:spcBef>
                <a:spcPct val="0"/>
              </a:spcBef>
              <a:defRPr/>
            </a:pPr>
            <a:r>
              <a:rPr lang="en-US" altLang="zh-CN" sz="1400" b="1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UPS</a:t>
            </a:r>
            <a:endParaRPr lang="en-US" altLang="zh-CN" sz="14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defRPr/>
            </a:pP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Main components include: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zh-CN" sz="1000" b="1" u="sng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Brand</a:t>
            </a:r>
            <a:r>
              <a:rPr lang="en-US" altLang="zh-CN" sz="1000" u="sng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: Emerson.</a:t>
            </a:r>
            <a:endParaRPr lang="en-US" altLang="zh-CN" sz="1000" u="sng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150KVA modular UPS x 1 (30KVA modules in Stage I)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Battery box x 1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12V/120AH battery x 32 (1 hour backup time)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SNMP management card x 1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defRPr/>
            </a:pP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zh-CN" sz="1000" b="1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Note</a:t>
            </a: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: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We recommend that all of UPS and Batteries must be placed at first floor because of the over-weight.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210050" y="734495"/>
            <a:ext cx="1371600" cy="2352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7850" y="1855787"/>
            <a:ext cx="990600" cy="1287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/>
        </p:nvSpPr>
        <p:spPr>
          <a:xfrm>
            <a:off x="582930" y="74611"/>
            <a:ext cx="5303520" cy="381000"/>
          </a:xfrm>
          <a:prstGeom prst="rect">
            <a:avLst/>
          </a:prstGeom>
        </p:spPr>
        <p:txBody>
          <a:bodyPr lIns="73737" tIns="36869" rIns="73737" bIns="36869"/>
          <a:lstStyle/>
          <a:p>
            <a:pPr marL="0" marR="0" lvl="0" indent="0" algn="l" defTabSz="7372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b="1" noProof="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Design of Air-Condition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sp>
        <p:nvSpPr>
          <p:cNvPr id="55" name="标题 1"/>
          <p:cNvSpPr txBox="1"/>
          <p:nvPr/>
        </p:nvSpPr>
        <p:spPr>
          <a:xfrm>
            <a:off x="592934" y="636587"/>
            <a:ext cx="3083716" cy="3124200"/>
          </a:xfrm>
          <a:prstGeom prst="rect">
            <a:avLst/>
          </a:prstGeom>
        </p:spPr>
        <p:txBody>
          <a:bodyPr lIns="73737" tIns="36869" rIns="73737" bIns="36869"/>
          <a:lstStyle/>
          <a:p>
            <a:pPr lvl="0">
              <a:spcBef>
                <a:spcPct val="0"/>
              </a:spcBef>
              <a:defRPr/>
            </a:pPr>
            <a:r>
              <a:rPr lang="en-US" altLang="zh-CN" sz="1400" b="1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Air-Condition</a:t>
            </a:r>
            <a:endParaRPr lang="en-US" altLang="zh-CN" sz="14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defRPr/>
            </a:pP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Main components include: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zh-CN" sz="1000" b="1" u="sng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Brand</a:t>
            </a:r>
            <a:r>
              <a:rPr lang="en-US" altLang="zh-CN" sz="1000" u="sng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: Emerson and Dakin.</a:t>
            </a:r>
            <a:endParaRPr lang="en-US" altLang="zh-CN" sz="1000" u="sng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Primary AC x 1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 - Emerson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 - 30KW wind cooling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 - Constant temperature and humidity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 - Down-supply air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 - Auto reboot when repower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Standby AC x 1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 - Dakin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 - 8.5KW (3P) wind cooling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 - Horizontal-supply air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 - Auto reboot when repower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defRPr/>
            </a:pP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zh-CN" sz="1000" b="1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Note</a:t>
            </a: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: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We recommend that all of outdoor units of air-conditions must be placed at first floor because of the water-leakage.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581650" y="941387"/>
            <a:ext cx="7620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7650" y="1627187"/>
            <a:ext cx="2286000" cy="1530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/>
        </p:nvSpPr>
        <p:spPr>
          <a:xfrm>
            <a:off x="582930" y="74611"/>
            <a:ext cx="5303520" cy="381000"/>
          </a:xfrm>
          <a:prstGeom prst="rect">
            <a:avLst/>
          </a:prstGeom>
        </p:spPr>
        <p:txBody>
          <a:bodyPr lIns="73737" tIns="36869" rIns="73737" bIns="36869"/>
          <a:lstStyle/>
          <a:p>
            <a:pPr marL="0" marR="0" lvl="0" indent="0" algn="l" defTabSz="7372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b="1" noProof="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Design of EMS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sp>
        <p:nvSpPr>
          <p:cNvPr id="55" name="标题 1"/>
          <p:cNvSpPr txBox="1"/>
          <p:nvPr/>
        </p:nvSpPr>
        <p:spPr>
          <a:xfrm>
            <a:off x="592934" y="636587"/>
            <a:ext cx="3083716" cy="3048000"/>
          </a:xfrm>
          <a:prstGeom prst="rect">
            <a:avLst/>
          </a:prstGeom>
        </p:spPr>
        <p:txBody>
          <a:bodyPr lIns="73737" tIns="36869" rIns="73737" bIns="36869"/>
          <a:lstStyle/>
          <a:p>
            <a:pPr lvl="0">
              <a:spcBef>
                <a:spcPct val="0"/>
              </a:spcBef>
              <a:defRPr/>
            </a:pPr>
            <a:r>
              <a:rPr lang="en-US" altLang="zh-CN" sz="1400" b="1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EMS</a:t>
            </a:r>
            <a:endParaRPr lang="en-US" altLang="zh-CN" sz="1400" b="1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defRPr/>
            </a:pP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Main components include: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zh-CN" sz="1000" b="1" u="sng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Brand</a:t>
            </a:r>
            <a:r>
              <a:rPr lang="en-US" altLang="zh-CN" sz="1000" u="sng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: Emerson.</a:t>
            </a:r>
            <a:endParaRPr lang="en-US" altLang="zh-CN" sz="1000" u="sng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Monitoring appliance x 1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Temperature &amp; Humidity sensor x 6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Fluid sensor x 4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Alarm: E-mail, SMS, acousto-optic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829050" y="1246187"/>
            <a:ext cx="2404366" cy="1381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/>
        </p:nvSpPr>
        <p:spPr>
          <a:xfrm>
            <a:off x="582930" y="74611"/>
            <a:ext cx="5303520" cy="381000"/>
          </a:xfrm>
          <a:prstGeom prst="rect">
            <a:avLst/>
          </a:prstGeom>
        </p:spPr>
        <p:txBody>
          <a:bodyPr lIns="73737" tIns="36869" rIns="73737" bIns="36869"/>
          <a:lstStyle/>
          <a:p>
            <a:pPr marL="0" marR="0" lvl="0" indent="0" algn="l" defTabSz="7372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b="1" noProof="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Design of Fire Protection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sp>
        <p:nvSpPr>
          <p:cNvPr id="55" name="标题 1"/>
          <p:cNvSpPr txBox="1"/>
          <p:nvPr/>
        </p:nvSpPr>
        <p:spPr>
          <a:xfrm>
            <a:off x="592934" y="636587"/>
            <a:ext cx="3083716" cy="3048000"/>
          </a:xfrm>
          <a:prstGeom prst="rect">
            <a:avLst/>
          </a:prstGeom>
        </p:spPr>
        <p:txBody>
          <a:bodyPr lIns="73737" tIns="36869" rIns="73737" bIns="36869"/>
          <a:lstStyle/>
          <a:p>
            <a:pPr lvl="0">
              <a:spcBef>
                <a:spcPct val="0"/>
              </a:spcBef>
              <a:defRPr/>
            </a:pPr>
            <a:r>
              <a:rPr lang="en-US" altLang="zh-CN" sz="1400" b="1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Fire Protection</a:t>
            </a:r>
            <a:endParaRPr lang="en-US" altLang="zh-CN" sz="1400" b="1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defRPr/>
            </a:pP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Main components include: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zh-CN" sz="1000" b="1" u="sng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Brand</a:t>
            </a:r>
            <a:r>
              <a:rPr lang="en-US" altLang="zh-CN" sz="1000" u="sng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: Local.</a:t>
            </a:r>
            <a:endParaRPr lang="en-US" altLang="zh-CN" sz="1000" u="sng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FM200 x 1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Heptafluoropropane gas x 128KG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Optical smoke detector x 2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Heat detector x 2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Alarm: Acousto-optic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829050" y="1169987"/>
            <a:ext cx="2481262" cy="135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4743450" y="0"/>
            <a:ext cx="2457450" cy="436626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1910" y="49847"/>
            <a:ext cx="4701540" cy="3787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914400" y="3832859"/>
            <a:ext cx="3829050" cy="529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 4"/>
          <p:cNvGrpSpPr/>
          <p:nvPr/>
        </p:nvGrpSpPr>
        <p:grpSpPr>
          <a:xfrm>
            <a:off x="1863089" y="1017587"/>
            <a:ext cx="990601" cy="990600"/>
            <a:chOff x="5238061" y="2381958"/>
            <a:chExt cx="1740059" cy="1740059"/>
          </a:xfrm>
        </p:grpSpPr>
        <p:sp>
          <p:nvSpPr>
            <p:cNvPr id="59" name="椭圆 5"/>
            <p:cNvSpPr/>
            <p:nvPr/>
          </p:nvSpPr>
          <p:spPr>
            <a:xfrm>
              <a:off x="5238061" y="2381958"/>
              <a:ext cx="1740059" cy="174005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89000"/>
                  </a:schemeClr>
                </a:gs>
                <a:gs pos="23000">
                  <a:schemeClr val="accent1">
                    <a:lumMod val="89000"/>
                  </a:schemeClr>
                </a:gs>
                <a:gs pos="6900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4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kumimoji="1" lang="zh-CN" alt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同心圆 6"/>
            <p:cNvSpPr/>
            <p:nvPr/>
          </p:nvSpPr>
          <p:spPr>
            <a:xfrm>
              <a:off x="5340761" y="2484658"/>
              <a:ext cx="1534658" cy="1534658"/>
            </a:xfrm>
            <a:prstGeom prst="donut">
              <a:avLst>
                <a:gd name="adj" fmla="val 2641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61" name="直线连接符 25"/>
          <p:cNvCxnSpPr/>
          <p:nvPr/>
        </p:nvCxnSpPr>
        <p:spPr>
          <a:xfrm>
            <a:off x="1230630" y="2678747"/>
            <a:ext cx="2286000" cy="0"/>
          </a:xfrm>
          <a:prstGeom prst="line">
            <a:avLst/>
          </a:prstGeom>
          <a:ln w="1016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标题 1"/>
          <p:cNvSpPr txBox="1"/>
          <p:nvPr/>
        </p:nvSpPr>
        <p:spPr>
          <a:xfrm>
            <a:off x="1162050" y="2312987"/>
            <a:ext cx="2438400" cy="304800"/>
          </a:xfrm>
          <a:prstGeom prst="rect">
            <a:avLst/>
          </a:prstGeom>
        </p:spPr>
        <p:txBody>
          <a:bodyPr lIns="73737" tIns="36869" rIns="73737" bIns="36869"/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1400" b="1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CCTV System</a:t>
            </a:r>
            <a:endParaRPr lang="en-US" altLang="zh-CN" sz="1400" b="1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sp>
        <p:nvSpPr>
          <p:cNvPr id="72" name="标题 1"/>
          <p:cNvSpPr txBox="1"/>
          <p:nvPr/>
        </p:nvSpPr>
        <p:spPr>
          <a:xfrm>
            <a:off x="4762500" y="1779587"/>
            <a:ext cx="2438400" cy="838200"/>
          </a:xfrm>
          <a:prstGeom prst="rect">
            <a:avLst/>
          </a:prstGeom>
        </p:spPr>
        <p:txBody>
          <a:bodyPr lIns="73737" tIns="36869" rIns="73737" bIns="36869"/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IT INFRASTRUCTURE</a:t>
            </a:r>
            <a:endParaRPr lang="en-US" altLang="zh-CN" sz="1600" b="1" dirty="0" smtClean="0">
              <a:solidFill>
                <a:schemeClr val="bg1"/>
              </a:solidFill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n-US" altLang="zh-CN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(STAGE I)</a:t>
            </a:r>
            <a:endParaRPr lang="en-US" altLang="zh-CN" sz="1600" b="1" dirty="0" smtClean="0">
              <a:solidFill>
                <a:schemeClr val="bg1"/>
              </a:solidFill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3"/>
          <p:cNvSpPr>
            <a:spLocks noChangeArrowheads="1"/>
          </p:cNvSpPr>
          <p:nvPr/>
        </p:nvSpPr>
        <p:spPr bwMode="grayWhite">
          <a:xfrm>
            <a:off x="933450" y="849948"/>
            <a:ext cx="5257800" cy="2438399"/>
          </a:xfrm>
          <a:prstGeom prst="roundRect">
            <a:avLst>
              <a:gd name="adj" fmla="val 958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60" name="Oval 59"/>
          <p:cNvSpPr/>
          <p:nvPr/>
        </p:nvSpPr>
        <p:spPr>
          <a:xfrm>
            <a:off x="1238250" y="1163319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标题 1"/>
          <p:cNvSpPr>
            <a:spLocks noGrp="1"/>
          </p:cNvSpPr>
          <p:nvPr>
            <p:ph type="title"/>
          </p:nvPr>
        </p:nvSpPr>
        <p:spPr>
          <a:xfrm>
            <a:off x="1504950" y="1102359"/>
            <a:ext cx="4160520" cy="304800"/>
          </a:xfrm>
        </p:spPr>
        <p:txBody>
          <a:bodyPr/>
          <a:lstStyle/>
          <a:p>
            <a:pPr algn="l"/>
            <a:r>
              <a:rPr lang="en-US" altLang="zh-CN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  <a:endParaRPr lang="zh-CN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1238250" y="1490979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标题 1"/>
          <p:cNvSpPr txBox="1"/>
          <p:nvPr/>
        </p:nvSpPr>
        <p:spPr>
          <a:xfrm>
            <a:off x="1504950" y="1430019"/>
            <a:ext cx="4160520" cy="304800"/>
          </a:xfrm>
          <a:prstGeom prst="rect">
            <a:avLst/>
          </a:prstGeom>
        </p:spPr>
        <p:txBody>
          <a:bodyPr lIns="73737" tIns="36869" rIns="73737" bIns="36869"/>
          <a:lstStyle/>
          <a:p>
            <a:pPr marL="0" marR="0" lvl="0" indent="0" algn="l" defTabSz="7372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4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Background and Requirement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1238250" y="1826259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标题 1"/>
          <p:cNvSpPr txBox="1"/>
          <p:nvPr/>
        </p:nvSpPr>
        <p:spPr>
          <a:xfrm>
            <a:off x="1504950" y="1765299"/>
            <a:ext cx="4160520" cy="304800"/>
          </a:xfrm>
          <a:prstGeom prst="rect">
            <a:avLst/>
          </a:prstGeom>
        </p:spPr>
        <p:txBody>
          <a:bodyPr lIns="73737" tIns="36869" rIns="73737" bIns="36869"/>
          <a:lstStyle/>
          <a:p>
            <a:pPr marL="0" marR="0" lvl="0" indent="0" algn="l" defTabSz="7372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4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System Design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1238250" y="2153919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标题 1"/>
          <p:cNvSpPr txBox="1"/>
          <p:nvPr/>
        </p:nvSpPr>
        <p:spPr>
          <a:xfrm>
            <a:off x="1504950" y="2092959"/>
            <a:ext cx="4160520" cy="304800"/>
          </a:xfrm>
          <a:prstGeom prst="rect">
            <a:avLst/>
          </a:prstGeom>
        </p:spPr>
        <p:txBody>
          <a:bodyPr lIns="73737" tIns="36869" rIns="73737" bIns="36869"/>
          <a:lstStyle/>
          <a:p>
            <a:pPr marL="0" marR="0" lvl="0" indent="0" algn="l" defTabSz="7372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Project Schedule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pic>
        <p:nvPicPr>
          <p:cNvPr id="17" name="Picture 24" descr="4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591050" y="1832653"/>
            <a:ext cx="1150989" cy="2385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Oval 13"/>
          <p:cNvSpPr/>
          <p:nvPr/>
        </p:nvSpPr>
        <p:spPr>
          <a:xfrm>
            <a:off x="1238250" y="2489199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标题 1"/>
          <p:cNvSpPr txBox="1"/>
          <p:nvPr/>
        </p:nvSpPr>
        <p:spPr>
          <a:xfrm>
            <a:off x="1504950" y="2428239"/>
            <a:ext cx="4160520" cy="304800"/>
          </a:xfrm>
          <a:prstGeom prst="rect">
            <a:avLst/>
          </a:prstGeom>
        </p:spPr>
        <p:txBody>
          <a:bodyPr lIns="73737" tIns="36869" rIns="73737" bIns="36869"/>
          <a:lstStyle/>
          <a:p>
            <a:pPr marL="0" marR="0" lvl="0" indent="0" algn="l" defTabSz="7372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400" noProof="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BOM and Product Introduction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238250" y="2816859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标题 1"/>
          <p:cNvSpPr txBox="1"/>
          <p:nvPr/>
        </p:nvSpPr>
        <p:spPr>
          <a:xfrm>
            <a:off x="1504950" y="2755899"/>
            <a:ext cx="4160520" cy="304800"/>
          </a:xfrm>
          <a:prstGeom prst="rect">
            <a:avLst/>
          </a:prstGeom>
        </p:spPr>
        <p:txBody>
          <a:bodyPr lIns="73737" tIns="36869" rIns="73737" bIns="36869"/>
          <a:lstStyle/>
          <a:p>
            <a:pPr marL="0" marR="0" lvl="0" indent="0" algn="l" defTabSz="7372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ITR Brief Introduction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sp>
        <p:nvSpPr>
          <p:cNvPr id="19" name="标题 1"/>
          <p:cNvSpPr txBox="1"/>
          <p:nvPr/>
        </p:nvSpPr>
        <p:spPr>
          <a:xfrm>
            <a:off x="582930" y="74611"/>
            <a:ext cx="5303520" cy="381000"/>
          </a:xfrm>
          <a:prstGeom prst="rect">
            <a:avLst/>
          </a:prstGeom>
        </p:spPr>
        <p:txBody>
          <a:bodyPr lIns="73737" tIns="36869" rIns="73737" bIns="36869"/>
          <a:lstStyle/>
          <a:p>
            <a:pPr marL="0" marR="0" lvl="0" indent="0" algn="l" defTabSz="7372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Agenda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/>
        </p:nvSpPr>
        <p:spPr>
          <a:xfrm>
            <a:off x="582930" y="74611"/>
            <a:ext cx="5303520" cy="381000"/>
          </a:xfrm>
          <a:prstGeom prst="rect">
            <a:avLst/>
          </a:prstGeom>
        </p:spPr>
        <p:txBody>
          <a:bodyPr lIns="73737" tIns="36869" rIns="73737" bIns="36869"/>
          <a:lstStyle/>
          <a:p>
            <a:pPr marL="0" marR="0" lvl="0" indent="0" algn="l" defTabSz="7372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b="1" noProof="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Overview of Design of CCTV System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sp>
        <p:nvSpPr>
          <p:cNvPr id="55" name="标题 1"/>
          <p:cNvSpPr txBox="1"/>
          <p:nvPr/>
        </p:nvSpPr>
        <p:spPr>
          <a:xfrm>
            <a:off x="592934" y="636587"/>
            <a:ext cx="5903116" cy="3040065"/>
          </a:xfrm>
          <a:prstGeom prst="rect">
            <a:avLst/>
          </a:prstGeom>
        </p:spPr>
        <p:txBody>
          <a:bodyPr lIns="73737" tIns="36869" rIns="73737" bIns="36869"/>
          <a:lstStyle/>
          <a:p>
            <a:pPr lvl="0">
              <a:spcBef>
                <a:spcPct val="0"/>
              </a:spcBef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CCTV system is designed for “office building”, “workshop building” and “outdoor” areas.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All IP cameras with 1080P that they are monitoring key areas as below: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zh-CN" sz="1000" b="1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Office and Workshop buildings</a:t>
            </a:r>
            <a:endParaRPr lang="en-US" altLang="zh-CN" sz="1000" b="1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marL="228600" lvl="0" indent="-228600">
              <a:spcBef>
                <a:spcPct val="0"/>
              </a:spcBef>
              <a:buAutoNum type="arabicPeriod"/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The in/out doors (Gun camera)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marL="228600" lvl="0" indent="-228600">
              <a:spcBef>
                <a:spcPct val="0"/>
              </a:spcBef>
              <a:buAutoNum type="arabicPeriod"/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Elevators (Dome camera)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marL="228600" lvl="0" indent="-228600">
              <a:spcBef>
                <a:spcPct val="0"/>
              </a:spcBef>
              <a:defRPr/>
            </a:pPr>
            <a:r>
              <a:rPr lang="en-US" altLang="zh-CN" sz="1000" b="1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Outdoor</a:t>
            </a:r>
            <a:endParaRPr lang="en-US" altLang="zh-CN" sz="1000" b="1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marL="228600" lvl="0" indent="-228600">
              <a:spcBef>
                <a:spcPct val="0"/>
              </a:spcBef>
              <a:buAutoNum type="arabicPeriod"/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Parking and main roads (PTZ camera)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marL="228600" lvl="0" indent="-228600">
              <a:spcBef>
                <a:spcPct val="0"/>
              </a:spcBef>
              <a:buAutoNum type="arabicPeriod"/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Fences (Gun camera)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marL="228600" lvl="0" indent="-228600">
              <a:spcBef>
                <a:spcPct val="0"/>
              </a:spcBef>
              <a:defRPr/>
            </a:pP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marL="228600" lvl="0" indent="-228600">
              <a:spcBef>
                <a:spcPct val="0"/>
              </a:spcBef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All cameras of the in/out doors of workshop building are working with passenger flow statistics server.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marL="228600" lvl="0" indent="-228600">
              <a:spcBef>
                <a:spcPct val="0"/>
              </a:spcBef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These cameras can collect passenger flow to help making analysis.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marL="228600" lvl="0" indent="-228600">
              <a:spcBef>
                <a:spcPct val="0"/>
              </a:spcBef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All cameras of fences can set up the virtual fences that could automatically alert to guards if someone 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marL="228600" lvl="0" indent="-228600">
              <a:spcBef>
                <a:spcPct val="0"/>
              </a:spcBef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moves into the virtual fences.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marL="228600" lvl="0" indent="-228600">
              <a:spcBef>
                <a:spcPct val="0"/>
              </a:spcBef>
              <a:defRPr/>
            </a:pP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marL="228600" lvl="0" indent="-228600">
              <a:spcBef>
                <a:spcPct val="0"/>
              </a:spcBef>
              <a:defRPr/>
            </a:pP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659130" y="2724467"/>
          <a:ext cx="4610101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066800"/>
                <a:gridCol w="991825"/>
                <a:gridCol w="905556"/>
              </a:tblGrid>
              <a:tr h="21336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</a:t>
                      </a:r>
                      <a:endParaRPr lang="zh-CN" altLang="en-US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Dome Camera</a:t>
                      </a:r>
                      <a:endParaRPr lang="zh-CN" altLang="en-US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Gun Camera</a:t>
                      </a:r>
                      <a:endParaRPr lang="zh-CN" altLang="en-US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PTZ Camera</a:t>
                      </a:r>
                      <a:endParaRPr lang="zh-CN" altLang="en-US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1336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Office</a:t>
                      </a:r>
                      <a:endParaRPr lang="zh-CN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zh-CN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  <a:endParaRPr lang="zh-CN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1336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Workshop</a:t>
                      </a:r>
                      <a:endParaRPr lang="zh-CN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zh-CN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1336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 roads &amp; Parking (outdoor)</a:t>
                      </a:r>
                      <a:endParaRPr lang="zh-CN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zh-CN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1336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Fences (outdoor)</a:t>
                      </a:r>
                      <a:endParaRPr lang="zh-CN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zh-CN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/>
        </p:nvSpPr>
        <p:spPr>
          <a:xfrm>
            <a:off x="582930" y="74611"/>
            <a:ext cx="5303520" cy="381000"/>
          </a:xfrm>
          <a:prstGeom prst="rect">
            <a:avLst/>
          </a:prstGeom>
        </p:spPr>
        <p:txBody>
          <a:bodyPr lIns="73737" tIns="36869" rIns="73737" bIns="36869"/>
          <a:lstStyle/>
          <a:p>
            <a:pPr marL="0" marR="0" lvl="0" indent="0" algn="l" defTabSz="7372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b="1" noProof="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Design of CCTV System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sp>
        <p:nvSpPr>
          <p:cNvPr id="55" name="标题 1"/>
          <p:cNvSpPr txBox="1"/>
          <p:nvPr/>
        </p:nvSpPr>
        <p:spPr>
          <a:xfrm>
            <a:off x="592934" y="636587"/>
            <a:ext cx="3083716" cy="3048000"/>
          </a:xfrm>
          <a:prstGeom prst="rect">
            <a:avLst/>
          </a:prstGeom>
        </p:spPr>
        <p:txBody>
          <a:bodyPr lIns="73737" tIns="36869" rIns="73737" bIns="36869"/>
          <a:lstStyle/>
          <a:p>
            <a:pPr lvl="0">
              <a:spcBef>
                <a:spcPct val="0"/>
              </a:spcBef>
              <a:defRPr/>
            </a:pPr>
            <a:r>
              <a:rPr lang="en-US" altLang="zh-CN" sz="1400" b="1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CCTV System</a:t>
            </a:r>
            <a:endParaRPr lang="en-US" altLang="zh-CN" sz="1400" b="1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defRPr/>
            </a:pP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Main components include: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zh-CN" sz="1000" b="1" u="sng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Brand</a:t>
            </a:r>
            <a:r>
              <a:rPr lang="en-US" altLang="zh-CN" sz="1000" u="sng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: Either Hikivision or Dahua.</a:t>
            </a:r>
            <a:endParaRPr lang="en-US" altLang="zh-CN" sz="1000" u="sng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IP camera (powered by POE switch)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 - 1080p, 300W pixels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 - Dome camera x 3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 - Gun camera x 101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 - PTZ camera x 9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64-line NVR x 2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6T HDD x 32 (2 months records by H.265)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Passenger flow statistics server x 1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Management software x 1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6-screen 22’’ TV wall x 1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Alarm: E-mail, screen popup, acousto-optic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defRPr/>
            </a:pP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zh-CN" sz="1000" b="1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Note</a:t>
            </a: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: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All monitors and NVRs are authorized to place at guard room by EUROIMMUN administrator.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981450" y="1093787"/>
            <a:ext cx="2389909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/>
        </p:nvSpPr>
        <p:spPr>
          <a:xfrm>
            <a:off x="582930" y="74611"/>
            <a:ext cx="5303520" cy="381000"/>
          </a:xfrm>
          <a:prstGeom prst="rect">
            <a:avLst/>
          </a:prstGeom>
        </p:spPr>
        <p:txBody>
          <a:bodyPr lIns="73737" tIns="36869" rIns="73737" bIns="36869"/>
          <a:lstStyle/>
          <a:p>
            <a:pPr marL="0" marR="0" lvl="0" indent="0" algn="l" defTabSz="7372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b="1" noProof="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Camera Layout (Key Area Point)</a:t>
            </a:r>
            <a:endParaRPr lang="en-US" altLang="zh-CN" sz="2000" b="1" noProof="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sp>
        <p:nvSpPr>
          <p:cNvPr id="10" name="标题 1"/>
          <p:cNvSpPr txBox="1"/>
          <p:nvPr/>
        </p:nvSpPr>
        <p:spPr>
          <a:xfrm>
            <a:off x="623414" y="788987"/>
            <a:ext cx="1712116" cy="304800"/>
          </a:xfrm>
          <a:prstGeom prst="rect">
            <a:avLst/>
          </a:prstGeom>
        </p:spPr>
        <p:txBody>
          <a:bodyPr lIns="73737" tIns="36869" rIns="73737" bIns="36869"/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1400" b="1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Office Building</a:t>
            </a:r>
            <a:endParaRPr lang="en-US" altLang="zh-CN" sz="1400" b="1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sp>
        <p:nvSpPr>
          <p:cNvPr id="11" name="标题 1"/>
          <p:cNvSpPr txBox="1"/>
          <p:nvPr/>
        </p:nvSpPr>
        <p:spPr>
          <a:xfrm>
            <a:off x="2945130" y="788987"/>
            <a:ext cx="2057400" cy="304800"/>
          </a:xfrm>
          <a:prstGeom prst="rect">
            <a:avLst/>
          </a:prstGeom>
        </p:spPr>
        <p:txBody>
          <a:bodyPr lIns="73737" tIns="36869" rIns="73737" bIns="36869"/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1400" b="1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Workshop Building</a:t>
            </a:r>
            <a:endParaRPr lang="en-US" altLang="zh-CN" sz="1400" b="1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sp>
        <p:nvSpPr>
          <p:cNvPr id="12" name="标题 1"/>
          <p:cNvSpPr txBox="1"/>
          <p:nvPr/>
        </p:nvSpPr>
        <p:spPr>
          <a:xfrm>
            <a:off x="5002530" y="788987"/>
            <a:ext cx="2057400" cy="304800"/>
          </a:xfrm>
          <a:prstGeom prst="rect">
            <a:avLst/>
          </a:prstGeom>
        </p:spPr>
        <p:txBody>
          <a:bodyPr lIns="73737" tIns="36869" rIns="73737" bIns="36869"/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1400" b="1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Outdoor</a:t>
            </a:r>
            <a:endParaRPr lang="en-US" altLang="zh-CN" sz="1400" b="1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000037" y="1246187"/>
            <a:ext cx="7143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2997" y="1246187"/>
            <a:ext cx="81733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997" y="1931987"/>
            <a:ext cx="1447800" cy="1163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标题 1"/>
          <p:cNvSpPr txBox="1"/>
          <p:nvPr/>
        </p:nvSpPr>
        <p:spPr>
          <a:xfrm>
            <a:off x="1040130" y="1474787"/>
            <a:ext cx="762000" cy="228600"/>
          </a:xfrm>
          <a:prstGeom prst="rect">
            <a:avLst/>
          </a:prstGeom>
        </p:spPr>
        <p:txBody>
          <a:bodyPr lIns="73737" tIns="36869" rIns="73737" bIns="36869"/>
          <a:lstStyle/>
          <a:p>
            <a:pPr lvl="0">
              <a:spcBef>
                <a:spcPct val="0"/>
              </a:spcBef>
              <a:defRPr/>
            </a:pPr>
            <a:r>
              <a:rPr lang="en-US" altLang="zh-CN" sz="800" b="1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Elevator</a:t>
            </a:r>
            <a:endParaRPr lang="en-US" altLang="zh-CN" sz="800" b="1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sp>
        <p:nvSpPr>
          <p:cNvPr id="17" name="标题 1"/>
          <p:cNvSpPr txBox="1"/>
          <p:nvPr/>
        </p:nvSpPr>
        <p:spPr>
          <a:xfrm>
            <a:off x="1786890" y="1368107"/>
            <a:ext cx="1066800" cy="228600"/>
          </a:xfrm>
          <a:prstGeom prst="rect">
            <a:avLst/>
          </a:prstGeom>
        </p:spPr>
        <p:txBody>
          <a:bodyPr lIns="73737" tIns="36869" rIns="73737" bIns="36869"/>
          <a:lstStyle/>
          <a:p>
            <a:pPr lvl="0">
              <a:spcBef>
                <a:spcPct val="0"/>
              </a:spcBef>
              <a:defRPr/>
            </a:pPr>
            <a:r>
              <a:rPr lang="en-US" altLang="zh-CN" sz="800" b="1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Face to IT room</a:t>
            </a:r>
            <a:endParaRPr lang="en-US" altLang="zh-CN" sz="800" b="1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sp>
        <p:nvSpPr>
          <p:cNvPr id="19" name="标题 1"/>
          <p:cNvSpPr txBox="1"/>
          <p:nvPr/>
        </p:nvSpPr>
        <p:spPr>
          <a:xfrm>
            <a:off x="354330" y="2846387"/>
            <a:ext cx="1066800" cy="228600"/>
          </a:xfrm>
          <a:prstGeom prst="rect">
            <a:avLst/>
          </a:prstGeom>
        </p:spPr>
        <p:txBody>
          <a:bodyPr lIns="73737" tIns="36869" rIns="73737" bIns="36869"/>
          <a:lstStyle/>
          <a:p>
            <a:pPr lvl="0">
              <a:spcBef>
                <a:spcPct val="0"/>
              </a:spcBef>
              <a:defRPr/>
            </a:pPr>
            <a:r>
              <a:rPr lang="en-US" altLang="zh-CN" sz="800" b="1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The in/out door</a:t>
            </a:r>
            <a:endParaRPr lang="en-US" altLang="zh-CN" sz="800" b="1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50" y="1276667"/>
            <a:ext cx="838200" cy="146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27170" y="1276667"/>
            <a:ext cx="762000" cy="1113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标题 1"/>
          <p:cNvSpPr txBox="1"/>
          <p:nvPr/>
        </p:nvSpPr>
        <p:spPr>
          <a:xfrm>
            <a:off x="3547110" y="1771967"/>
            <a:ext cx="1066800" cy="228600"/>
          </a:xfrm>
          <a:prstGeom prst="rect">
            <a:avLst/>
          </a:prstGeom>
        </p:spPr>
        <p:txBody>
          <a:bodyPr lIns="73737" tIns="36869" rIns="73737" bIns="36869"/>
          <a:lstStyle/>
          <a:p>
            <a:pPr lvl="0">
              <a:spcBef>
                <a:spcPct val="0"/>
              </a:spcBef>
              <a:defRPr/>
            </a:pPr>
            <a:r>
              <a:rPr lang="en-US" altLang="zh-CN" sz="800" b="1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The in/out door</a:t>
            </a:r>
            <a:endParaRPr lang="en-US" altLang="zh-CN" sz="800" b="1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69230" y="1314767"/>
            <a:ext cx="1514498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69230" y="2549207"/>
            <a:ext cx="94557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标题 1"/>
          <p:cNvSpPr txBox="1"/>
          <p:nvPr/>
        </p:nvSpPr>
        <p:spPr>
          <a:xfrm>
            <a:off x="5337810" y="1848167"/>
            <a:ext cx="1447800" cy="228600"/>
          </a:xfrm>
          <a:prstGeom prst="rect">
            <a:avLst/>
          </a:prstGeom>
        </p:spPr>
        <p:txBody>
          <a:bodyPr lIns="73737" tIns="36869" rIns="73737" bIns="36869"/>
          <a:lstStyle/>
          <a:p>
            <a:pPr lvl="0">
              <a:spcBef>
                <a:spcPct val="0"/>
              </a:spcBef>
              <a:defRPr/>
            </a:pPr>
            <a:r>
              <a:rPr lang="en-US" altLang="zh-CN" sz="800" b="1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Parking and Main road</a:t>
            </a:r>
            <a:endParaRPr lang="en-US" altLang="zh-CN" sz="800" b="1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sp>
        <p:nvSpPr>
          <p:cNvPr id="30" name="标题 1"/>
          <p:cNvSpPr txBox="1"/>
          <p:nvPr/>
        </p:nvSpPr>
        <p:spPr>
          <a:xfrm>
            <a:off x="5345430" y="2930207"/>
            <a:ext cx="769620" cy="228600"/>
          </a:xfrm>
          <a:prstGeom prst="rect">
            <a:avLst/>
          </a:prstGeom>
        </p:spPr>
        <p:txBody>
          <a:bodyPr lIns="73737" tIns="36869" rIns="73737" bIns="36869"/>
          <a:lstStyle/>
          <a:p>
            <a:pPr lvl="0">
              <a:spcBef>
                <a:spcPct val="0"/>
              </a:spcBef>
              <a:defRPr/>
            </a:pPr>
            <a:r>
              <a:rPr lang="en-US" altLang="zh-CN" sz="800" b="1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Fence</a:t>
            </a:r>
            <a:endParaRPr lang="en-US" altLang="zh-CN" sz="800" b="1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/>
        </p:nvSpPr>
        <p:spPr>
          <a:xfrm>
            <a:off x="582930" y="74611"/>
            <a:ext cx="5303520" cy="381000"/>
          </a:xfrm>
          <a:prstGeom prst="rect">
            <a:avLst/>
          </a:prstGeom>
        </p:spPr>
        <p:txBody>
          <a:bodyPr lIns="73737" tIns="36869" rIns="73737" bIns="36869"/>
          <a:lstStyle/>
          <a:p>
            <a:pPr marL="0" marR="0" lvl="0" indent="0" algn="l" defTabSz="7372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b="1" noProof="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Camera Layout (All)</a:t>
            </a:r>
            <a:endParaRPr lang="en-US" altLang="zh-CN" sz="2000" b="1" noProof="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43889" y="598487"/>
            <a:ext cx="188165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5089" y="606108"/>
            <a:ext cx="1905000" cy="182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1530" y="636588"/>
            <a:ext cx="1752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21530" y="1696280"/>
            <a:ext cx="1752599" cy="731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21529" y="2851038"/>
            <a:ext cx="1752600" cy="719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标题 1"/>
          <p:cNvSpPr txBox="1"/>
          <p:nvPr/>
        </p:nvSpPr>
        <p:spPr>
          <a:xfrm>
            <a:off x="623414" y="788987"/>
            <a:ext cx="1712116" cy="304800"/>
          </a:xfrm>
          <a:prstGeom prst="rect">
            <a:avLst/>
          </a:prstGeom>
        </p:spPr>
        <p:txBody>
          <a:bodyPr lIns="73737" tIns="36869" rIns="73737" bIns="36869"/>
          <a:lstStyle/>
          <a:p>
            <a:pPr lvl="0" algn="ctr">
              <a:spcBef>
                <a:spcPct val="0"/>
              </a:spcBef>
              <a:defRPr/>
            </a:pPr>
            <a:endParaRPr lang="en-US" altLang="zh-CN" sz="1400" b="1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3050" y="2465387"/>
            <a:ext cx="2238375" cy="1543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标题 1"/>
          <p:cNvSpPr txBox="1"/>
          <p:nvPr/>
        </p:nvSpPr>
        <p:spPr>
          <a:xfrm>
            <a:off x="704850" y="804227"/>
            <a:ext cx="1712116" cy="304800"/>
          </a:xfrm>
          <a:prstGeom prst="rect">
            <a:avLst/>
          </a:prstGeom>
        </p:spPr>
        <p:txBody>
          <a:bodyPr lIns="73737" tIns="36869" rIns="73737" bIns="36869"/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900" b="1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Office Building - F1</a:t>
            </a:r>
            <a:endParaRPr lang="en-US" altLang="zh-CN" sz="900" b="1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sp>
        <p:nvSpPr>
          <p:cNvPr id="28" name="标题 1"/>
          <p:cNvSpPr txBox="1"/>
          <p:nvPr/>
        </p:nvSpPr>
        <p:spPr>
          <a:xfrm>
            <a:off x="2686050" y="804227"/>
            <a:ext cx="1712116" cy="304800"/>
          </a:xfrm>
          <a:prstGeom prst="rect">
            <a:avLst/>
          </a:prstGeom>
        </p:spPr>
        <p:txBody>
          <a:bodyPr lIns="73737" tIns="36869" rIns="73737" bIns="36869"/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900" b="1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Office Building - F2</a:t>
            </a:r>
            <a:endParaRPr lang="en-US" altLang="zh-CN" sz="900" b="1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sp>
        <p:nvSpPr>
          <p:cNvPr id="31" name="标题 1"/>
          <p:cNvSpPr txBox="1"/>
          <p:nvPr/>
        </p:nvSpPr>
        <p:spPr>
          <a:xfrm>
            <a:off x="4667250" y="804227"/>
            <a:ext cx="1712116" cy="304800"/>
          </a:xfrm>
          <a:prstGeom prst="rect">
            <a:avLst/>
          </a:prstGeom>
        </p:spPr>
        <p:txBody>
          <a:bodyPr lIns="73737" tIns="36869" rIns="73737" bIns="36869"/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900" b="1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Office Building - F3</a:t>
            </a:r>
            <a:endParaRPr lang="en-US" altLang="zh-CN" sz="900" b="1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sp>
        <p:nvSpPr>
          <p:cNvPr id="32" name="标题 1"/>
          <p:cNvSpPr txBox="1"/>
          <p:nvPr/>
        </p:nvSpPr>
        <p:spPr>
          <a:xfrm>
            <a:off x="4667250" y="1878647"/>
            <a:ext cx="1712116" cy="304800"/>
          </a:xfrm>
          <a:prstGeom prst="rect">
            <a:avLst/>
          </a:prstGeom>
        </p:spPr>
        <p:txBody>
          <a:bodyPr lIns="73737" tIns="36869" rIns="73737" bIns="36869"/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900" b="1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Office Building - F4</a:t>
            </a:r>
            <a:endParaRPr lang="en-US" altLang="zh-CN" sz="900" b="1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sp>
        <p:nvSpPr>
          <p:cNvPr id="33" name="标题 1"/>
          <p:cNvSpPr txBox="1"/>
          <p:nvPr/>
        </p:nvSpPr>
        <p:spPr>
          <a:xfrm>
            <a:off x="4667250" y="3029267"/>
            <a:ext cx="1712116" cy="304800"/>
          </a:xfrm>
          <a:prstGeom prst="rect">
            <a:avLst/>
          </a:prstGeom>
        </p:spPr>
        <p:txBody>
          <a:bodyPr lIns="73737" tIns="36869" rIns="73737" bIns="36869"/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900" b="1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Office Building - F5</a:t>
            </a:r>
            <a:endParaRPr lang="en-US" altLang="zh-CN" sz="900" b="1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sp>
        <p:nvSpPr>
          <p:cNvPr id="34" name="标题 1"/>
          <p:cNvSpPr txBox="1"/>
          <p:nvPr/>
        </p:nvSpPr>
        <p:spPr>
          <a:xfrm>
            <a:off x="704850" y="1703387"/>
            <a:ext cx="1712116" cy="304800"/>
          </a:xfrm>
          <a:prstGeom prst="rect">
            <a:avLst/>
          </a:prstGeom>
        </p:spPr>
        <p:txBody>
          <a:bodyPr lIns="73737" tIns="36869" rIns="73737" bIns="36869"/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900" b="1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Workshop Building - F1</a:t>
            </a:r>
            <a:endParaRPr lang="en-US" altLang="zh-CN" sz="900" b="1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sp>
        <p:nvSpPr>
          <p:cNvPr id="35" name="标题 1"/>
          <p:cNvSpPr txBox="1"/>
          <p:nvPr/>
        </p:nvSpPr>
        <p:spPr>
          <a:xfrm>
            <a:off x="2686050" y="1703387"/>
            <a:ext cx="1712116" cy="304800"/>
          </a:xfrm>
          <a:prstGeom prst="rect">
            <a:avLst/>
          </a:prstGeom>
        </p:spPr>
        <p:txBody>
          <a:bodyPr lIns="73737" tIns="36869" rIns="73737" bIns="36869"/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900" b="1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Workshop Building - F2</a:t>
            </a:r>
            <a:endParaRPr lang="en-US" altLang="zh-CN" sz="900" b="1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sp>
        <p:nvSpPr>
          <p:cNvPr id="36" name="标题 1"/>
          <p:cNvSpPr txBox="1"/>
          <p:nvPr/>
        </p:nvSpPr>
        <p:spPr>
          <a:xfrm>
            <a:off x="1735934" y="2541587"/>
            <a:ext cx="1712116" cy="304800"/>
          </a:xfrm>
          <a:prstGeom prst="rect">
            <a:avLst/>
          </a:prstGeom>
        </p:spPr>
        <p:txBody>
          <a:bodyPr lIns="73737" tIns="36869" rIns="73737" bIns="36869"/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900" b="1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Outdoor</a:t>
            </a:r>
            <a:endParaRPr lang="en-US" altLang="zh-CN" sz="900" b="1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4743450" y="0"/>
            <a:ext cx="2457450" cy="436626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1910" y="49847"/>
            <a:ext cx="4701540" cy="3787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914400" y="3832859"/>
            <a:ext cx="3829050" cy="529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 4"/>
          <p:cNvGrpSpPr/>
          <p:nvPr/>
        </p:nvGrpSpPr>
        <p:grpSpPr>
          <a:xfrm>
            <a:off x="1863089" y="1017587"/>
            <a:ext cx="990601" cy="990600"/>
            <a:chOff x="5238061" y="2381958"/>
            <a:chExt cx="1740059" cy="1740059"/>
          </a:xfrm>
        </p:grpSpPr>
        <p:sp>
          <p:nvSpPr>
            <p:cNvPr id="59" name="椭圆 5"/>
            <p:cNvSpPr/>
            <p:nvPr/>
          </p:nvSpPr>
          <p:spPr>
            <a:xfrm>
              <a:off x="5238061" y="2381958"/>
              <a:ext cx="1740059" cy="174005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89000"/>
                  </a:schemeClr>
                </a:gs>
                <a:gs pos="23000">
                  <a:schemeClr val="accent1">
                    <a:lumMod val="89000"/>
                  </a:schemeClr>
                </a:gs>
                <a:gs pos="6900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4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kumimoji="1" lang="zh-CN" alt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同心圆 6"/>
            <p:cNvSpPr/>
            <p:nvPr/>
          </p:nvSpPr>
          <p:spPr>
            <a:xfrm>
              <a:off x="5340761" y="2484658"/>
              <a:ext cx="1534658" cy="1534658"/>
            </a:xfrm>
            <a:prstGeom prst="donut">
              <a:avLst>
                <a:gd name="adj" fmla="val 2641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61" name="直线连接符 25"/>
          <p:cNvCxnSpPr/>
          <p:nvPr/>
        </p:nvCxnSpPr>
        <p:spPr>
          <a:xfrm>
            <a:off x="1230630" y="2678747"/>
            <a:ext cx="2286000" cy="0"/>
          </a:xfrm>
          <a:prstGeom prst="line">
            <a:avLst/>
          </a:prstGeom>
          <a:ln w="1016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标题 1"/>
          <p:cNvSpPr txBox="1"/>
          <p:nvPr/>
        </p:nvSpPr>
        <p:spPr>
          <a:xfrm>
            <a:off x="1162050" y="2312987"/>
            <a:ext cx="2438400" cy="304800"/>
          </a:xfrm>
          <a:prstGeom prst="rect">
            <a:avLst/>
          </a:prstGeom>
        </p:spPr>
        <p:txBody>
          <a:bodyPr lIns="73737" tIns="36869" rIns="73737" bIns="36869"/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1400" b="1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Access Control System</a:t>
            </a:r>
            <a:endParaRPr lang="en-US" altLang="zh-CN" sz="1400" b="1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sp>
        <p:nvSpPr>
          <p:cNvPr id="72" name="标题 1"/>
          <p:cNvSpPr txBox="1"/>
          <p:nvPr/>
        </p:nvSpPr>
        <p:spPr>
          <a:xfrm>
            <a:off x="4762500" y="1779587"/>
            <a:ext cx="2438400" cy="838200"/>
          </a:xfrm>
          <a:prstGeom prst="rect">
            <a:avLst/>
          </a:prstGeom>
        </p:spPr>
        <p:txBody>
          <a:bodyPr lIns="73737" tIns="36869" rIns="73737" bIns="36869"/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IT INFRASTRUCTURE</a:t>
            </a:r>
            <a:endParaRPr lang="en-US" altLang="zh-CN" sz="1600" b="1" dirty="0" smtClean="0">
              <a:solidFill>
                <a:schemeClr val="bg1"/>
              </a:solidFill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n-US" altLang="zh-CN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(STAGE I)</a:t>
            </a:r>
            <a:endParaRPr lang="en-US" altLang="zh-CN" sz="1600" b="1" dirty="0" smtClean="0">
              <a:solidFill>
                <a:schemeClr val="bg1"/>
              </a:solidFill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/>
        </p:nvSpPr>
        <p:spPr>
          <a:xfrm>
            <a:off x="582930" y="74611"/>
            <a:ext cx="6141720" cy="381000"/>
          </a:xfrm>
          <a:prstGeom prst="rect">
            <a:avLst/>
          </a:prstGeom>
        </p:spPr>
        <p:txBody>
          <a:bodyPr lIns="73737" tIns="36869" rIns="73737" bIns="36869"/>
          <a:lstStyle/>
          <a:p>
            <a:pPr marL="0" marR="0" lvl="0" indent="0" algn="l" defTabSz="7372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b="1" noProof="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Overview of Design of Access Control System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sp>
        <p:nvSpPr>
          <p:cNvPr id="55" name="标题 1"/>
          <p:cNvSpPr txBox="1"/>
          <p:nvPr/>
        </p:nvSpPr>
        <p:spPr>
          <a:xfrm>
            <a:off x="592934" y="636587"/>
            <a:ext cx="5903116" cy="3040065"/>
          </a:xfrm>
          <a:prstGeom prst="rect">
            <a:avLst/>
          </a:prstGeom>
        </p:spPr>
        <p:txBody>
          <a:bodyPr lIns="73737" tIns="36869" rIns="73737" bIns="36869"/>
          <a:lstStyle/>
          <a:p>
            <a:pPr lvl="0">
              <a:spcBef>
                <a:spcPct val="0"/>
              </a:spcBef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Access Control system (ACS) is designed for “office building” and “workshop building” areas.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All controllers that they are managed by IP and controlling key areas as below: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zh-CN" sz="1000" b="1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Office and Workshop buildings</a:t>
            </a:r>
            <a:endParaRPr lang="en-US" altLang="zh-CN" sz="1000" b="1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marL="228600" lvl="0" indent="-228600">
              <a:spcBef>
                <a:spcPct val="0"/>
              </a:spcBef>
              <a:buAutoNum type="arabicPeriod"/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The in/out doors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marL="228600" lvl="0" indent="-228600">
              <a:spcBef>
                <a:spcPct val="0"/>
              </a:spcBef>
              <a:defRPr/>
            </a:pPr>
            <a:r>
              <a:rPr lang="en-US" altLang="zh-CN" sz="1000" b="1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Note</a:t>
            </a: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: Not designed for IT room.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marL="228600" lvl="0" indent="-228600">
              <a:spcBef>
                <a:spcPct val="0"/>
              </a:spcBef>
              <a:defRPr/>
            </a:pP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marL="228600" lvl="0" indent="-228600">
              <a:spcBef>
                <a:spcPct val="0"/>
              </a:spcBef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All readers include both of IC and fingerprint identification functions.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marL="228600" lvl="0" indent="-228600">
              <a:spcBef>
                <a:spcPct val="0"/>
              </a:spcBef>
              <a:defRPr/>
            </a:pP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marL="228600" lvl="0" indent="-228600">
              <a:spcBef>
                <a:spcPct val="0"/>
              </a:spcBef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Each portal with double door, our design is as below: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marL="228600" lvl="0" indent="-228600">
              <a:spcBef>
                <a:spcPct val="0"/>
              </a:spcBef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- Single door controller x 1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marL="228600" lvl="0" indent="-228600">
              <a:spcBef>
                <a:spcPct val="0"/>
              </a:spcBef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- Double door electromagnetic lock x 1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marL="228600" lvl="0" indent="-228600">
              <a:spcBef>
                <a:spcPct val="0"/>
              </a:spcBef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- Reader x 1 (for in)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marL="228600" lvl="0" indent="-228600">
              <a:spcBef>
                <a:spcPct val="0"/>
              </a:spcBef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- Button x 1 (for out)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marL="228600" lvl="0" indent="-228600">
              <a:spcBef>
                <a:spcPct val="0"/>
              </a:spcBef>
              <a:defRPr/>
            </a:pP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659130" y="2892107"/>
          <a:ext cx="3704545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9259"/>
                <a:gridCol w="1097643"/>
                <a:gridCol w="1097643"/>
              </a:tblGrid>
              <a:tr h="21336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</a:t>
                      </a:r>
                      <a:endParaRPr lang="zh-CN" altLang="en-US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Controller</a:t>
                      </a:r>
                      <a:endParaRPr lang="zh-CN" altLang="en-US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Reader</a:t>
                      </a:r>
                      <a:endParaRPr lang="zh-CN" altLang="en-US" sz="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1336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Office</a:t>
                      </a:r>
                      <a:endParaRPr lang="zh-CN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zh-CN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zh-CN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1336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Workshop</a:t>
                      </a:r>
                      <a:endParaRPr lang="zh-CN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zh-CN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zh-CN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/>
        </p:nvSpPr>
        <p:spPr>
          <a:xfrm>
            <a:off x="582930" y="74611"/>
            <a:ext cx="5303520" cy="381000"/>
          </a:xfrm>
          <a:prstGeom prst="rect">
            <a:avLst/>
          </a:prstGeom>
        </p:spPr>
        <p:txBody>
          <a:bodyPr lIns="73737" tIns="36869" rIns="73737" bIns="36869"/>
          <a:lstStyle/>
          <a:p>
            <a:pPr marL="0" marR="0" lvl="0" indent="0" algn="l" defTabSz="7372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b="1" noProof="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Design of Access Control System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sp>
        <p:nvSpPr>
          <p:cNvPr id="55" name="标题 1"/>
          <p:cNvSpPr txBox="1"/>
          <p:nvPr/>
        </p:nvSpPr>
        <p:spPr>
          <a:xfrm>
            <a:off x="592934" y="636587"/>
            <a:ext cx="3083716" cy="3048000"/>
          </a:xfrm>
          <a:prstGeom prst="rect">
            <a:avLst/>
          </a:prstGeom>
        </p:spPr>
        <p:txBody>
          <a:bodyPr lIns="73737" tIns="36869" rIns="73737" bIns="36869"/>
          <a:lstStyle/>
          <a:p>
            <a:pPr lvl="0">
              <a:spcBef>
                <a:spcPct val="0"/>
              </a:spcBef>
              <a:defRPr/>
            </a:pPr>
            <a:r>
              <a:rPr lang="en-US" altLang="zh-CN" sz="1400" b="1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Access Control System</a:t>
            </a:r>
            <a:endParaRPr lang="en-US" altLang="zh-CN" sz="1400" b="1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defRPr/>
            </a:pP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Main components include: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zh-CN" sz="1000" b="1" u="sng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Brand</a:t>
            </a:r>
            <a:r>
              <a:rPr lang="en-US" altLang="zh-CN" sz="1000" u="sng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: ZKTeco.</a:t>
            </a:r>
            <a:endParaRPr lang="en-US" altLang="zh-CN" sz="1000" u="sng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Single door controller x 26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Double door electromagnetic lock x 26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Reader x 26 (IC and fingerprint identification)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Button x 26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Management software x 1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Card issuing x 1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Alarm: E-mail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905250" y="1017587"/>
            <a:ext cx="267155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676650" y="1246187"/>
            <a:ext cx="914400" cy="1366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7250" y="1253807"/>
            <a:ext cx="1676400" cy="76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标题 1"/>
          <p:cNvSpPr txBox="1"/>
          <p:nvPr/>
        </p:nvSpPr>
        <p:spPr>
          <a:xfrm>
            <a:off x="582930" y="74611"/>
            <a:ext cx="5303520" cy="381000"/>
          </a:xfrm>
          <a:prstGeom prst="rect">
            <a:avLst/>
          </a:prstGeom>
        </p:spPr>
        <p:txBody>
          <a:bodyPr lIns="73737" tIns="36869" rIns="73737" bIns="36869"/>
          <a:lstStyle/>
          <a:p>
            <a:pPr marL="0" marR="0" lvl="0" indent="0" algn="l" defTabSz="7372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b="1" noProof="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Reader Layout (Key Area Point)</a:t>
            </a:r>
            <a:endParaRPr lang="en-US" altLang="zh-CN" sz="2000" b="1" noProof="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sp>
        <p:nvSpPr>
          <p:cNvPr id="10" name="标题 1"/>
          <p:cNvSpPr txBox="1"/>
          <p:nvPr/>
        </p:nvSpPr>
        <p:spPr>
          <a:xfrm>
            <a:off x="623414" y="788987"/>
            <a:ext cx="1712116" cy="304800"/>
          </a:xfrm>
          <a:prstGeom prst="rect">
            <a:avLst/>
          </a:prstGeom>
        </p:spPr>
        <p:txBody>
          <a:bodyPr lIns="73737" tIns="36869" rIns="73737" bIns="36869"/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1400" b="1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Office Building</a:t>
            </a:r>
            <a:endParaRPr lang="en-US" altLang="zh-CN" sz="1400" b="1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sp>
        <p:nvSpPr>
          <p:cNvPr id="11" name="标题 1"/>
          <p:cNvSpPr txBox="1"/>
          <p:nvPr/>
        </p:nvSpPr>
        <p:spPr>
          <a:xfrm>
            <a:off x="3859530" y="788987"/>
            <a:ext cx="2057400" cy="304800"/>
          </a:xfrm>
          <a:prstGeom prst="rect">
            <a:avLst/>
          </a:prstGeom>
        </p:spPr>
        <p:txBody>
          <a:bodyPr lIns="73737" tIns="36869" rIns="73737" bIns="36869"/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1400" b="1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Workshop Building</a:t>
            </a:r>
            <a:endParaRPr lang="en-US" altLang="zh-CN" sz="1400" b="1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sp>
        <p:nvSpPr>
          <p:cNvPr id="26" name="标题 1"/>
          <p:cNvSpPr txBox="1"/>
          <p:nvPr/>
        </p:nvSpPr>
        <p:spPr>
          <a:xfrm>
            <a:off x="4156710" y="1627187"/>
            <a:ext cx="1066800" cy="228600"/>
          </a:xfrm>
          <a:prstGeom prst="rect">
            <a:avLst/>
          </a:prstGeom>
        </p:spPr>
        <p:txBody>
          <a:bodyPr lIns="73737" tIns="36869" rIns="73737" bIns="36869"/>
          <a:lstStyle/>
          <a:p>
            <a:pPr lvl="0">
              <a:spcBef>
                <a:spcPct val="0"/>
              </a:spcBef>
              <a:defRPr/>
            </a:pPr>
            <a:r>
              <a:rPr lang="en-US" altLang="zh-CN" sz="800" b="1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The in/out door</a:t>
            </a:r>
            <a:endParaRPr lang="en-US" altLang="zh-CN" sz="800" b="1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850" y="1261427"/>
            <a:ext cx="99797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71650" y="1246187"/>
            <a:ext cx="666244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标题 1"/>
          <p:cNvSpPr txBox="1"/>
          <p:nvPr/>
        </p:nvSpPr>
        <p:spPr>
          <a:xfrm>
            <a:off x="1268730" y="1695767"/>
            <a:ext cx="1066800" cy="228600"/>
          </a:xfrm>
          <a:prstGeom prst="rect">
            <a:avLst/>
          </a:prstGeom>
        </p:spPr>
        <p:txBody>
          <a:bodyPr lIns="73737" tIns="36869" rIns="73737" bIns="36869"/>
          <a:lstStyle/>
          <a:p>
            <a:pPr lvl="0">
              <a:spcBef>
                <a:spcPct val="0"/>
              </a:spcBef>
              <a:defRPr/>
            </a:pPr>
            <a:r>
              <a:rPr lang="en-US" altLang="zh-CN" sz="800" b="1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The in/out door</a:t>
            </a:r>
            <a:endParaRPr lang="en-US" altLang="zh-CN" sz="800" b="1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621530" y="2846387"/>
            <a:ext cx="1905000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390" y="1698961"/>
            <a:ext cx="1908810" cy="804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390" y="636587"/>
            <a:ext cx="1878330" cy="704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01278" y="613727"/>
            <a:ext cx="1947862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6270" y="621347"/>
            <a:ext cx="1878330" cy="182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标题 1"/>
          <p:cNvSpPr txBox="1"/>
          <p:nvPr/>
        </p:nvSpPr>
        <p:spPr>
          <a:xfrm>
            <a:off x="582930" y="74611"/>
            <a:ext cx="5303520" cy="381000"/>
          </a:xfrm>
          <a:prstGeom prst="rect">
            <a:avLst/>
          </a:prstGeom>
        </p:spPr>
        <p:txBody>
          <a:bodyPr lIns="73737" tIns="36869" rIns="73737" bIns="36869"/>
          <a:lstStyle/>
          <a:p>
            <a:pPr marL="0" marR="0" lvl="0" indent="0" algn="l" defTabSz="7372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b="1" noProof="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Reader Layout (All)</a:t>
            </a:r>
            <a:endParaRPr lang="en-US" altLang="zh-CN" sz="2000" b="1" noProof="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sp>
        <p:nvSpPr>
          <p:cNvPr id="24" name="标题 1"/>
          <p:cNvSpPr txBox="1"/>
          <p:nvPr/>
        </p:nvSpPr>
        <p:spPr>
          <a:xfrm>
            <a:off x="623414" y="788987"/>
            <a:ext cx="1712116" cy="304800"/>
          </a:xfrm>
          <a:prstGeom prst="rect">
            <a:avLst/>
          </a:prstGeom>
        </p:spPr>
        <p:txBody>
          <a:bodyPr lIns="73737" tIns="36869" rIns="73737" bIns="36869"/>
          <a:lstStyle/>
          <a:p>
            <a:pPr lvl="0" algn="ctr">
              <a:spcBef>
                <a:spcPct val="0"/>
              </a:spcBef>
              <a:defRPr/>
            </a:pPr>
            <a:endParaRPr lang="en-US" altLang="zh-CN" sz="1400" b="1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sp>
        <p:nvSpPr>
          <p:cNvPr id="27" name="标题 1"/>
          <p:cNvSpPr txBox="1"/>
          <p:nvPr/>
        </p:nvSpPr>
        <p:spPr>
          <a:xfrm>
            <a:off x="704850" y="804227"/>
            <a:ext cx="1712116" cy="304800"/>
          </a:xfrm>
          <a:prstGeom prst="rect">
            <a:avLst/>
          </a:prstGeom>
        </p:spPr>
        <p:txBody>
          <a:bodyPr lIns="73737" tIns="36869" rIns="73737" bIns="36869"/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900" b="1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Office Building - F1</a:t>
            </a:r>
            <a:endParaRPr lang="en-US" altLang="zh-CN" sz="900" b="1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sp>
        <p:nvSpPr>
          <p:cNvPr id="28" name="标题 1"/>
          <p:cNvSpPr txBox="1"/>
          <p:nvPr/>
        </p:nvSpPr>
        <p:spPr>
          <a:xfrm>
            <a:off x="2686050" y="804227"/>
            <a:ext cx="1712116" cy="304800"/>
          </a:xfrm>
          <a:prstGeom prst="rect">
            <a:avLst/>
          </a:prstGeom>
        </p:spPr>
        <p:txBody>
          <a:bodyPr lIns="73737" tIns="36869" rIns="73737" bIns="36869"/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900" b="1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Office Building - F2</a:t>
            </a:r>
            <a:endParaRPr lang="en-US" altLang="zh-CN" sz="900" b="1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sp>
        <p:nvSpPr>
          <p:cNvPr id="31" name="标题 1"/>
          <p:cNvSpPr txBox="1"/>
          <p:nvPr/>
        </p:nvSpPr>
        <p:spPr>
          <a:xfrm>
            <a:off x="4667250" y="804227"/>
            <a:ext cx="1712116" cy="304800"/>
          </a:xfrm>
          <a:prstGeom prst="rect">
            <a:avLst/>
          </a:prstGeom>
        </p:spPr>
        <p:txBody>
          <a:bodyPr lIns="73737" tIns="36869" rIns="73737" bIns="36869"/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900" b="1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Office Building - F3</a:t>
            </a:r>
            <a:endParaRPr lang="en-US" altLang="zh-CN" sz="900" b="1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sp>
        <p:nvSpPr>
          <p:cNvPr id="32" name="标题 1"/>
          <p:cNvSpPr txBox="1"/>
          <p:nvPr/>
        </p:nvSpPr>
        <p:spPr>
          <a:xfrm>
            <a:off x="4667250" y="1878647"/>
            <a:ext cx="1712116" cy="304800"/>
          </a:xfrm>
          <a:prstGeom prst="rect">
            <a:avLst/>
          </a:prstGeom>
        </p:spPr>
        <p:txBody>
          <a:bodyPr lIns="73737" tIns="36869" rIns="73737" bIns="36869"/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900" b="1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Office Building - F4</a:t>
            </a:r>
            <a:endParaRPr lang="en-US" altLang="zh-CN" sz="900" b="1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sp>
        <p:nvSpPr>
          <p:cNvPr id="33" name="标题 1"/>
          <p:cNvSpPr txBox="1"/>
          <p:nvPr/>
        </p:nvSpPr>
        <p:spPr>
          <a:xfrm>
            <a:off x="4667250" y="3029267"/>
            <a:ext cx="1712116" cy="304800"/>
          </a:xfrm>
          <a:prstGeom prst="rect">
            <a:avLst/>
          </a:prstGeom>
        </p:spPr>
        <p:txBody>
          <a:bodyPr lIns="73737" tIns="36869" rIns="73737" bIns="36869"/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900" b="1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Office Building - F5</a:t>
            </a:r>
            <a:endParaRPr lang="en-US" altLang="zh-CN" sz="900" b="1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sp>
        <p:nvSpPr>
          <p:cNvPr id="34" name="标题 1"/>
          <p:cNvSpPr txBox="1"/>
          <p:nvPr/>
        </p:nvSpPr>
        <p:spPr>
          <a:xfrm>
            <a:off x="704850" y="1703387"/>
            <a:ext cx="1712116" cy="304800"/>
          </a:xfrm>
          <a:prstGeom prst="rect">
            <a:avLst/>
          </a:prstGeom>
        </p:spPr>
        <p:txBody>
          <a:bodyPr lIns="73737" tIns="36869" rIns="73737" bIns="36869"/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900" b="1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Workshop Building - F1</a:t>
            </a:r>
            <a:endParaRPr lang="en-US" altLang="zh-CN" sz="900" b="1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sp>
        <p:nvSpPr>
          <p:cNvPr id="35" name="标题 1"/>
          <p:cNvSpPr txBox="1"/>
          <p:nvPr/>
        </p:nvSpPr>
        <p:spPr>
          <a:xfrm>
            <a:off x="2686050" y="1703387"/>
            <a:ext cx="1712116" cy="304800"/>
          </a:xfrm>
          <a:prstGeom prst="rect">
            <a:avLst/>
          </a:prstGeom>
        </p:spPr>
        <p:txBody>
          <a:bodyPr lIns="73737" tIns="36869" rIns="73737" bIns="36869"/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900" b="1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Workshop Building - F2</a:t>
            </a:r>
            <a:endParaRPr lang="en-US" altLang="zh-CN" sz="900" b="1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4743450" y="0"/>
            <a:ext cx="2457450" cy="436626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1910" y="49847"/>
            <a:ext cx="4701540" cy="3787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914400" y="3832859"/>
            <a:ext cx="3829050" cy="529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 4"/>
          <p:cNvGrpSpPr/>
          <p:nvPr/>
        </p:nvGrpSpPr>
        <p:grpSpPr>
          <a:xfrm>
            <a:off x="1863089" y="1017587"/>
            <a:ext cx="990601" cy="990600"/>
            <a:chOff x="5238061" y="2381958"/>
            <a:chExt cx="1740059" cy="1740059"/>
          </a:xfrm>
        </p:grpSpPr>
        <p:sp>
          <p:nvSpPr>
            <p:cNvPr id="59" name="椭圆 5"/>
            <p:cNvSpPr/>
            <p:nvPr/>
          </p:nvSpPr>
          <p:spPr>
            <a:xfrm>
              <a:off x="5238061" y="2381958"/>
              <a:ext cx="1740059" cy="174005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89000"/>
                  </a:schemeClr>
                </a:gs>
                <a:gs pos="23000">
                  <a:schemeClr val="accent1">
                    <a:lumMod val="89000"/>
                  </a:schemeClr>
                </a:gs>
                <a:gs pos="6900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4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kumimoji="1" lang="zh-CN" alt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同心圆 6"/>
            <p:cNvSpPr/>
            <p:nvPr/>
          </p:nvSpPr>
          <p:spPr>
            <a:xfrm>
              <a:off x="5340761" y="2484658"/>
              <a:ext cx="1534658" cy="1534658"/>
            </a:xfrm>
            <a:prstGeom prst="donut">
              <a:avLst>
                <a:gd name="adj" fmla="val 2641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61" name="直线连接符 25"/>
          <p:cNvCxnSpPr/>
          <p:nvPr/>
        </p:nvCxnSpPr>
        <p:spPr>
          <a:xfrm>
            <a:off x="1230630" y="2678747"/>
            <a:ext cx="2286000" cy="0"/>
          </a:xfrm>
          <a:prstGeom prst="line">
            <a:avLst/>
          </a:prstGeom>
          <a:ln w="1016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标题 1"/>
          <p:cNvSpPr txBox="1"/>
          <p:nvPr/>
        </p:nvSpPr>
        <p:spPr>
          <a:xfrm>
            <a:off x="1162050" y="2312987"/>
            <a:ext cx="2438400" cy="304800"/>
          </a:xfrm>
          <a:prstGeom prst="rect">
            <a:avLst/>
          </a:prstGeom>
        </p:spPr>
        <p:txBody>
          <a:bodyPr lIns="73737" tIns="36869" rIns="73737" bIns="36869"/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1400" b="1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Cabling System</a:t>
            </a:r>
            <a:endParaRPr lang="en-US" altLang="zh-CN" sz="1400" b="1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sp>
        <p:nvSpPr>
          <p:cNvPr id="72" name="标题 1"/>
          <p:cNvSpPr txBox="1"/>
          <p:nvPr/>
        </p:nvSpPr>
        <p:spPr>
          <a:xfrm>
            <a:off x="4762500" y="1779587"/>
            <a:ext cx="2438400" cy="838200"/>
          </a:xfrm>
          <a:prstGeom prst="rect">
            <a:avLst/>
          </a:prstGeom>
        </p:spPr>
        <p:txBody>
          <a:bodyPr lIns="73737" tIns="36869" rIns="73737" bIns="36869"/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IT INFRASTRUCTURE</a:t>
            </a:r>
            <a:endParaRPr lang="en-US" altLang="zh-CN" sz="1600" b="1" dirty="0" smtClean="0">
              <a:solidFill>
                <a:schemeClr val="bg1"/>
              </a:solidFill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n-US" altLang="zh-CN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(STAGE I)</a:t>
            </a:r>
            <a:endParaRPr lang="en-US" altLang="zh-CN" sz="1600" b="1" dirty="0" smtClean="0">
              <a:solidFill>
                <a:schemeClr val="bg1"/>
              </a:solidFill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"/>
          <p:cNvSpPr txBox="1"/>
          <p:nvPr/>
        </p:nvSpPr>
        <p:spPr>
          <a:xfrm>
            <a:off x="592934" y="636587"/>
            <a:ext cx="2914648" cy="3040065"/>
          </a:xfrm>
          <a:prstGeom prst="rect">
            <a:avLst/>
          </a:prstGeom>
        </p:spPr>
        <p:txBody>
          <a:bodyPr lIns="73737" tIns="36869" rIns="73737" bIns="36869"/>
          <a:lstStyle/>
          <a:p>
            <a:pPr lvl="0">
              <a:spcBef>
                <a:spcPct val="0"/>
              </a:spcBef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EUROIMMUN is planning to build a new plant in Tianjin China.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defRPr/>
            </a:pP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The whole of IT infrastructure is scheduled to design in two stages.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defRPr/>
            </a:pP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zh-CN" sz="1000" b="1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Stage I</a:t>
            </a: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: Main parts of IT infrastructure that include but not limited to IT Room, CCTV System, Access Control System, Electric Fence and Backbone of Cabling System.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defRPr/>
            </a:pP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zh-CN" sz="1000" b="1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Stage II</a:t>
            </a: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: Rest parts of IT infrastructure that include but not limited to Data Network System, Wireless Network System, Communication System and Rest Parts of Cabling System.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defRPr/>
            </a:pP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zh-CN" sz="1000" b="1" u="sng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Goal</a:t>
            </a:r>
            <a:endParaRPr lang="en-US" altLang="zh-CN" sz="1000" b="1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The foundation of IT infrastructure must be done in Stage I, the security men can be working.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sp>
        <p:nvSpPr>
          <p:cNvPr id="5" name="标题 1"/>
          <p:cNvSpPr txBox="1"/>
          <p:nvPr/>
        </p:nvSpPr>
        <p:spPr>
          <a:xfrm>
            <a:off x="582930" y="74611"/>
            <a:ext cx="5303520" cy="381000"/>
          </a:xfrm>
          <a:prstGeom prst="rect">
            <a:avLst/>
          </a:prstGeom>
        </p:spPr>
        <p:txBody>
          <a:bodyPr lIns="73737" tIns="36869" rIns="73737" bIns="36869"/>
          <a:lstStyle/>
          <a:p>
            <a:pPr marL="0" marR="0" lvl="0" indent="0" algn="l" defTabSz="7372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Overview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600450" y="1246187"/>
            <a:ext cx="340753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标题 1"/>
          <p:cNvSpPr txBox="1"/>
          <p:nvPr/>
        </p:nvSpPr>
        <p:spPr>
          <a:xfrm>
            <a:off x="3600450" y="1046163"/>
            <a:ext cx="3400425" cy="228600"/>
          </a:xfrm>
          <a:prstGeom prst="rect">
            <a:avLst/>
          </a:prstGeom>
        </p:spPr>
        <p:txBody>
          <a:bodyPr lIns="73737" tIns="36869" rIns="73737" bIns="36869"/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800" b="1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Aerial View of New Plant of EUROIMMUN</a:t>
            </a:r>
            <a:endParaRPr lang="en-US" altLang="zh-CN" sz="800" b="1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/>
        </p:nvSpPr>
        <p:spPr>
          <a:xfrm>
            <a:off x="582930" y="74611"/>
            <a:ext cx="6141720" cy="381000"/>
          </a:xfrm>
          <a:prstGeom prst="rect">
            <a:avLst/>
          </a:prstGeom>
        </p:spPr>
        <p:txBody>
          <a:bodyPr lIns="73737" tIns="36869" rIns="73737" bIns="36869"/>
          <a:lstStyle/>
          <a:p>
            <a:pPr marL="0" marR="0" lvl="0" indent="0" algn="l" defTabSz="7372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b="1" noProof="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Overview of Design of Cabling System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sp>
        <p:nvSpPr>
          <p:cNvPr id="55" name="标题 1"/>
          <p:cNvSpPr txBox="1"/>
          <p:nvPr/>
        </p:nvSpPr>
        <p:spPr>
          <a:xfrm>
            <a:off x="592934" y="636587"/>
            <a:ext cx="5903116" cy="3040065"/>
          </a:xfrm>
          <a:prstGeom prst="rect">
            <a:avLst/>
          </a:prstGeom>
        </p:spPr>
        <p:txBody>
          <a:bodyPr lIns="73737" tIns="36869" rIns="73737" bIns="36869"/>
          <a:lstStyle/>
          <a:p>
            <a:pPr>
              <a:spcBef>
                <a:spcPct val="0"/>
              </a:spcBef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Cabling system is designed for CCTV system, Access Control system and backbone between MDF and IDFs. Total number of cabling points of CCTV and ACS is 139.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MDF x 1 (located at fourth floor in Office building)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IDF x 8 (five in Office building, two in Workshop building and one in Guard room)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defRPr/>
            </a:pP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Cabling system consists of five subsystems: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marL="228600" lvl="0" indent="-228600">
              <a:spcBef>
                <a:spcPct val="0"/>
              </a:spcBef>
              <a:buAutoNum type="arabicPeriod"/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Working area subsystem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marL="228600" lvl="0" indent="-228600">
              <a:spcBef>
                <a:spcPct val="0"/>
              </a:spcBef>
              <a:buAutoNum type="arabicPeriod"/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Horizontal area subsystem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marL="228600" lvl="0" indent="-228600">
              <a:spcBef>
                <a:spcPct val="0"/>
              </a:spcBef>
              <a:buAutoNum type="arabicPeriod"/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Equipment area subsystem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marL="228600" lvl="0" indent="-228600">
              <a:spcBef>
                <a:spcPct val="0"/>
              </a:spcBef>
              <a:buAutoNum type="arabicPeriod"/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Administration area subsystem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marL="228600" lvl="0" indent="-228600">
              <a:spcBef>
                <a:spcPct val="0"/>
              </a:spcBef>
              <a:buAutoNum type="arabicPeriod"/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Vertical area subsystem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defRPr/>
            </a:pP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zh-CN" sz="1000" b="1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Working area, Horizontal area, Equipment area and Administration area subsystems</a:t>
            </a: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: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All cabling points are Cat6 UTP.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defRPr/>
            </a:pP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en-US" altLang="zh-CN" sz="1000" b="1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Vertical area subsystem</a:t>
            </a: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: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Backbone between MDF and IDFs: uses Ring + Star structures, 12-core 10G OM3 multimode fiber.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Star structure is designed to redundant link 1+1.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/>
        </p:nvSpPr>
        <p:spPr>
          <a:xfrm>
            <a:off x="582930" y="74611"/>
            <a:ext cx="5303520" cy="381000"/>
          </a:xfrm>
          <a:prstGeom prst="rect">
            <a:avLst/>
          </a:prstGeom>
        </p:spPr>
        <p:txBody>
          <a:bodyPr lIns="73737" tIns="36869" rIns="73737" bIns="36869"/>
          <a:lstStyle/>
          <a:p>
            <a:pPr marL="0" marR="0" lvl="0" indent="0" algn="l" defTabSz="7372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b="1" noProof="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Cabling Points Statistics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313158" y="560390"/>
          <a:ext cx="4574583" cy="3257232"/>
        </p:xfrm>
        <a:graphic>
          <a:graphicData uri="http://schemas.openxmlformats.org/drawingml/2006/table">
            <a:tbl>
              <a:tblPr/>
              <a:tblGrid>
                <a:gridCol w="1328323"/>
                <a:gridCol w="2405892"/>
                <a:gridCol w="840368"/>
              </a:tblGrid>
              <a:tr h="2760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IDF#</a:t>
                      </a:r>
                      <a:endParaRPr lang="en-US" sz="8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A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</a:t>
                      </a:r>
                      <a:endParaRPr lang="en-US" sz="800" b="1" i="0" u="none" strike="noStrik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A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Qty of Point</a:t>
                      </a:r>
                      <a:endParaRPr lang="en-US" sz="800" b="1" i="0" u="none" strike="noStrik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E3"/>
                    </a:solidFill>
                  </a:tcPr>
                </a:tc>
              </a:tr>
              <a:tr h="16562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IDF1 - F1SR</a:t>
                      </a:r>
                      <a:endParaRPr lang="en-US" sz="8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Camera (</a:t>
                      </a:r>
                      <a:r>
                        <a:rPr lang="en-US" sz="800" b="0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Gun Camera)</a:t>
                      </a:r>
                      <a:endParaRPr lang="en-US" sz="8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0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altLang="zh-CN" sz="8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E3"/>
                    </a:solidFill>
                  </a:tcPr>
                </a:tc>
              </a:tr>
              <a:tr h="165622">
                <a:tc v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Camera (dome </a:t>
                      </a:r>
                      <a:r>
                        <a:rPr lang="en-US" sz="800" b="0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Camera)</a:t>
                      </a:r>
                      <a:endParaRPr lang="en-US" sz="8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0" i="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altLang="zh-CN" sz="800" b="0" i="0" u="none" strike="noStrik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E3"/>
                    </a:solidFill>
                  </a:tcPr>
                </a:tc>
              </a:tr>
              <a:tr h="165622">
                <a:tc v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Door </a:t>
                      </a:r>
                      <a:r>
                        <a:rPr lang="en-US" sz="800" b="0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Access</a:t>
                      </a:r>
                      <a:r>
                        <a:rPr lang="en-US" sz="800" b="0" i="0" u="none" strike="noStrik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800" b="0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double reader)</a:t>
                      </a:r>
                      <a:endParaRPr lang="en-US" sz="8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0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altLang="zh-CN" sz="8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E3"/>
                    </a:solidFill>
                  </a:tcPr>
                </a:tc>
              </a:tr>
              <a:tr h="16562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IDF2 - F2SR</a:t>
                      </a:r>
                      <a:endParaRPr lang="en-US" sz="8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Camera (Gun </a:t>
                      </a:r>
                      <a:r>
                        <a:rPr lang="en-US" sz="800" b="0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Camera)</a:t>
                      </a:r>
                      <a:endParaRPr lang="en-US" sz="8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0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altLang="zh-CN" sz="8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E3"/>
                    </a:solidFill>
                  </a:tcPr>
                </a:tc>
              </a:tr>
              <a:tr h="165622">
                <a:tc v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Door </a:t>
                      </a:r>
                      <a:r>
                        <a:rPr lang="en-US" sz="800" b="0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Access</a:t>
                      </a:r>
                      <a:r>
                        <a:rPr lang="en-US" sz="800" b="0" i="0" u="none" strike="noStrik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800" b="0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double reader)</a:t>
                      </a:r>
                      <a:endParaRPr lang="en-US" sz="8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0" i="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altLang="zh-CN" sz="800" b="0" i="0" u="none" strike="noStrik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E3"/>
                    </a:solidFill>
                  </a:tcPr>
                </a:tc>
              </a:tr>
              <a:tr h="16562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IDF3 - F3SR</a:t>
                      </a:r>
                      <a:endParaRPr lang="en-US" sz="800" b="0" i="0" u="none" strike="noStrik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Camera (Gun </a:t>
                      </a:r>
                      <a:r>
                        <a:rPr lang="en-US" sz="800" b="0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Camera)</a:t>
                      </a:r>
                      <a:endParaRPr lang="en-US" sz="8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0" i="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altLang="zh-CN" sz="800" b="0" i="0" u="none" strike="noStrik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E3"/>
                    </a:solidFill>
                  </a:tcPr>
                </a:tc>
              </a:tr>
              <a:tr h="165622">
                <a:tc v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Door </a:t>
                      </a:r>
                      <a:r>
                        <a:rPr lang="en-US" sz="800" b="0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Access</a:t>
                      </a:r>
                      <a:r>
                        <a:rPr lang="en-US" sz="800" b="0" i="0" u="none" strike="noStrik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800" b="0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double reader)</a:t>
                      </a:r>
                      <a:endParaRPr lang="en-US" sz="8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0" i="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altLang="zh-CN" sz="800" b="0" i="0" u="none" strike="noStrik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E3"/>
                    </a:solidFill>
                  </a:tcPr>
                </a:tc>
              </a:tr>
              <a:tr h="16562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IDF4 - F4SR</a:t>
                      </a:r>
                      <a:endParaRPr lang="en-US" sz="800" b="0" i="0" u="none" strike="noStrik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Camera (Gun </a:t>
                      </a:r>
                      <a:r>
                        <a:rPr lang="en-US" sz="800" b="0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Camera)</a:t>
                      </a:r>
                      <a:endParaRPr lang="en-US" sz="8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0" i="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altLang="zh-CN" sz="800" b="0" i="0" u="none" strike="noStrik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E3"/>
                    </a:solidFill>
                  </a:tcPr>
                </a:tc>
              </a:tr>
              <a:tr h="165622">
                <a:tc v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Door </a:t>
                      </a:r>
                      <a:r>
                        <a:rPr lang="en-US" sz="800" b="0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Access</a:t>
                      </a:r>
                      <a:r>
                        <a:rPr lang="en-US" sz="800" b="0" i="0" u="none" strike="noStrik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800" b="0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double reader)</a:t>
                      </a:r>
                      <a:endParaRPr lang="en-US" sz="8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0" i="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altLang="zh-CN" sz="800" b="0" i="0" u="none" strike="noStrik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E3"/>
                    </a:solidFill>
                  </a:tcPr>
                </a:tc>
              </a:tr>
              <a:tr h="16562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IDF5 - F5SR</a:t>
                      </a:r>
                      <a:endParaRPr lang="en-US" sz="800" b="0" i="0" u="none" strike="noStrik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Camera (Gun </a:t>
                      </a:r>
                      <a:r>
                        <a:rPr lang="en-US" sz="800" b="0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Camera)</a:t>
                      </a:r>
                      <a:endParaRPr lang="en-US" sz="8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0" i="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n-US" altLang="zh-CN" sz="800" b="0" i="0" u="none" strike="noStrik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E3"/>
                    </a:solidFill>
                  </a:tcPr>
                </a:tc>
              </a:tr>
              <a:tr h="165622">
                <a:tc v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Door </a:t>
                      </a:r>
                      <a:r>
                        <a:rPr lang="en-US" sz="800" b="0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Access</a:t>
                      </a:r>
                      <a:r>
                        <a:rPr lang="en-US" sz="800" b="0" i="0" u="none" strike="noStrik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800" b="0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double reader)</a:t>
                      </a:r>
                      <a:endParaRPr lang="en-US" sz="8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0" i="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altLang="zh-CN" sz="800" b="0" i="0" u="none" strike="noStrik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E3"/>
                    </a:solidFill>
                  </a:tcPr>
                </a:tc>
              </a:tr>
              <a:tr h="16562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IDF6 - P1SR</a:t>
                      </a:r>
                      <a:endParaRPr lang="en-US" sz="800" b="0" i="0" u="none" strike="noStrik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Camera (Gun </a:t>
                      </a:r>
                      <a:r>
                        <a:rPr lang="en-US" sz="800" b="0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Camera)</a:t>
                      </a:r>
                      <a:endParaRPr lang="en-US" sz="8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0" i="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altLang="zh-CN" sz="800" b="0" i="0" u="none" strike="noStrik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E3"/>
                    </a:solidFill>
                  </a:tcPr>
                </a:tc>
              </a:tr>
              <a:tr h="165622">
                <a:tc v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Door </a:t>
                      </a:r>
                      <a:r>
                        <a:rPr lang="en-US" sz="800" b="0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Access</a:t>
                      </a:r>
                      <a:r>
                        <a:rPr lang="en-US" sz="800" b="0" i="0" u="none" strike="noStrik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800" b="0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double reader)</a:t>
                      </a:r>
                      <a:endParaRPr lang="en-US" sz="8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0" i="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altLang="zh-CN" sz="800" b="0" i="0" u="none" strike="noStrik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E3"/>
                    </a:solidFill>
                  </a:tcPr>
                </a:tc>
              </a:tr>
              <a:tr h="16562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IDF7 - P2SR</a:t>
                      </a:r>
                      <a:endParaRPr lang="en-US" sz="800" b="0" i="0" u="none" strike="noStrik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Camera (Gun </a:t>
                      </a:r>
                      <a:r>
                        <a:rPr lang="en-US" sz="800" b="0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Camera)</a:t>
                      </a:r>
                      <a:endParaRPr lang="en-US" sz="8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0" i="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altLang="zh-CN" sz="800" b="0" i="0" u="none" strike="noStrik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E3"/>
                    </a:solidFill>
                  </a:tcPr>
                </a:tc>
              </a:tr>
              <a:tr h="165622">
                <a:tc v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Door </a:t>
                      </a:r>
                      <a:r>
                        <a:rPr lang="en-US" sz="800" b="0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Access</a:t>
                      </a:r>
                      <a:r>
                        <a:rPr lang="en-US" sz="800" b="0" i="0" u="none" strike="noStrik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800" b="0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double reader)</a:t>
                      </a:r>
                      <a:endParaRPr lang="en-US" sz="8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0" i="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altLang="zh-CN" sz="800" b="0" i="0" u="none" strike="noStrik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E3"/>
                    </a:solidFill>
                  </a:tcPr>
                </a:tc>
              </a:tr>
              <a:tr h="16562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IDF8 - Door Guard</a:t>
                      </a:r>
                      <a:endParaRPr lang="en-US" sz="800" b="0" i="0" u="none" strike="noStrik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0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Camera (Gun Camera)</a:t>
                      </a:r>
                      <a:endParaRPr lang="en-US" altLang="zh-CN" sz="8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0" i="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US" altLang="zh-CN" sz="800" b="0" i="0" u="none" strike="noStrik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E3"/>
                    </a:solidFill>
                  </a:tcPr>
                </a:tc>
              </a:tr>
              <a:tr h="165622">
                <a:tc v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0" i="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Camera (PTZ Camera)</a:t>
                      </a:r>
                      <a:endParaRPr lang="en-US" altLang="zh-CN" sz="8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0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altLang="zh-CN" sz="800" b="0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E3"/>
                    </a:solidFill>
                  </a:tcPr>
                </a:tc>
              </a:tr>
              <a:tr h="16562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b="1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　</a:t>
                      </a:r>
                      <a:endParaRPr lang="zh-CN" altLang="en-US" sz="8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US" sz="8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1" i="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139</a:t>
                      </a:r>
                      <a:endParaRPr lang="en-US" altLang="zh-CN" sz="8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/>
        </p:nvSpPr>
        <p:spPr>
          <a:xfrm>
            <a:off x="582930" y="74611"/>
            <a:ext cx="5303520" cy="381000"/>
          </a:xfrm>
          <a:prstGeom prst="rect">
            <a:avLst/>
          </a:prstGeom>
        </p:spPr>
        <p:txBody>
          <a:bodyPr lIns="73737" tIns="36869" rIns="73737" bIns="36869"/>
          <a:lstStyle/>
          <a:p>
            <a:pPr marL="0" marR="0" lvl="0" indent="0" algn="l" defTabSz="7372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b="1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Cabling Topology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100028" y="575627"/>
            <a:ext cx="4816902" cy="3198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/>
        </p:nvSpPr>
        <p:spPr>
          <a:xfrm>
            <a:off x="582930" y="74611"/>
            <a:ext cx="5303520" cy="381000"/>
          </a:xfrm>
          <a:prstGeom prst="rect">
            <a:avLst/>
          </a:prstGeom>
        </p:spPr>
        <p:txBody>
          <a:bodyPr lIns="73737" tIns="36869" rIns="73737" bIns="36869"/>
          <a:lstStyle/>
          <a:p>
            <a:pPr marL="0" marR="0" lvl="0" indent="0" algn="l" defTabSz="7372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b="1" noProof="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Design of UTP of Cabling System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sp>
        <p:nvSpPr>
          <p:cNvPr id="55" name="标题 1"/>
          <p:cNvSpPr txBox="1"/>
          <p:nvPr/>
        </p:nvSpPr>
        <p:spPr>
          <a:xfrm>
            <a:off x="592934" y="636587"/>
            <a:ext cx="3083716" cy="3048000"/>
          </a:xfrm>
          <a:prstGeom prst="rect">
            <a:avLst/>
          </a:prstGeom>
        </p:spPr>
        <p:txBody>
          <a:bodyPr lIns="73737" tIns="36869" rIns="73737" bIns="36869"/>
          <a:lstStyle/>
          <a:p>
            <a:pPr lvl="0">
              <a:spcBef>
                <a:spcPct val="0"/>
              </a:spcBef>
              <a:defRPr/>
            </a:pPr>
            <a:r>
              <a:rPr lang="en-US" altLang="zh-CN" sz="1400" b="1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UTP of Cabling System</a:t>
            </a:r>
            <a:endParaRPr lang="en-US" altLang="zh-CN" sz="1400" b="1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defRPr/>
            </a:pP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Main components include: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zh-CN" sz="1000" b="1" u="sng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Brand</a:t>
            </a:r>
            <a:r>
              <a:rPr lang="en-US" altLang="zh-CN" sz="1000" u="sng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: Leoni.</a:t>
            </a:r>
            <a:endParaRPr lang="en-US" altLang="zh-CN" sz="1000" u="sng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All Cat6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RJ45 information module x 139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2-port faceplate x 139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X86 box x 139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2m patch cord x 300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UTP x 42boxes (305m per box)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24-port patch panel x 9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Cable management x 9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42U rack x 9 (7 in IDFs, 2 in MDF)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12U rack x 1 (wall-mounted, 1 in IDF of 5</a:t>
            </a:r>
            <a:r>
              <a:rPr lang="en-US" altLang="zh-CN" sz="1000" baseline="30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th</a:t>
            </a: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floor)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514850" y="1322387"/>
            <a:ext cx="533400" cy="462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0" y="1931987"/>
            <a:ext cx="62828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0650" y="1398587"/>
            <a:ext cx="47425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72050" y="2008187"/>
            <a:ext cx="709612" cy="658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91050" y="3074987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6250" y="2693987"/>
            <a:ext cx="1371600" cy="255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38650" y="865187"/>
            <a:ext cx="1328737" cy="420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10250" y="865187"/>
            <a:ext cx="77152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49290" y="2785427"/>
            <a:ext cx="78619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/>
        </p:nvSpPr>
        <p:spPr>
          <a:xfrm>
            <a:off x="582930" y="74611"/>
            <a:ext cx="5303520" cy="381000"/>
          </a:xfrm>
          <a:prstGeom prst="rect">
            <a:avLst/>
          </a:prstGeom>
        </p:spPr>
        <p:txBody>
          <a:bodyPr lIns="73737" tIns="36869" rIns="73737" bIns="36869"/>
          <a:lstStyle/>
          <a:p>
            <a:pPr marL="0" marR="0" lvl="0" indent="0" algn="l" defTabSz="7372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b="1" noProof="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Design of Backbone of Cabling System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sp>
        <p:nvSpPr>
          <p:cNvPr id="55" name="标题 1"/>
          <p:cNvSpPr txBox="1"/>
          <p:nvPr/>
        </p:nvSpPr>
        <p:spPr>
          <a:xfrm>
            <a:off x="592934" y="636587"/>
            <a:ext cx="3083716" cy="3048000"/>
          </a:xfrm>
          <a:prstGeom prst="rect">
            <a:avLst/>
          </a:prstGeom>
        </p:spPr>
        <p:txBody>
          <a:bodyPr lIns="73737" tIns="36869" rIns="73737" bIns="36869"/>
          <a:lstStyle/>
          <a:p>
            <a:pPr lvl="0">
              <a:spcBef>
                <a:spcPct val="0"/>
              </a:spcBef>
              <a:defRPr/>
            </a:pPr>
            <a:r>
              <a:rPr lang="en-US" altLang="zh-CN" sz="1400" b="1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Backbone of Cabling System</a:t>
            </a:r>
            <a:endParaRPr lang="en-US" altLang="zh-CN" sz="1400" b="1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defRPr/>
            </a:pP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Main components include: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zh-CN" sz="1000" b="1" u="sng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Brand</a:t>
            </a:r>
            <a:r>
              <a:rPr lang="en-US" altLang="zh-CN" sz="1000" u="sng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: Leoni.</a:t>
            </a:r>
            <a:endParaRPr lang="en-US" altLang="zh-CN" sz="1000" u="sng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Fiber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 - 1/10G OM3 multimode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 - 12-core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 - 3450m length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48-core LC patch panel x 13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Cable management x 13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3m LC patch cord x 30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286250" y="865187"/>
            <a:ext cx="1443037" cy="825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2450" y="2617787"/>
            <a:ext cx="1295400" cy="719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2450" y="1779587"/>
            <a:ext cx="1019175" cy="77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00650" y="2541587"/>
            <a:ext cx="1328737" cy="420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/>
        </p:nvSpPr>
        <p:spPr>
          <a:xfrm>
            <a:off x="582930" y="74611"/>
            <a:ext cx="5303520" cy="381000"/>
          </a:xfrm>
          <a:prstGeom prst="rect">
            <a:avLst/>
          </a:prstGeom>
        </p:spPr>
        <p:txBody>
          <a:bodyPr lIns="73737" tIns="36869" rIns="73737" bIns="36869"/>
          <a:lstStyle/>
          <a:p>
            <a:pPr marL="0" marR="0" lvl="0" indent="0" algn="l" defTabSz="7372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b="1" noProof="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Design of Fiber for Outdoor CCTV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sp>
        <p:nvSpPr>
          <p:cNvPr id="55" name="标题 1"/>
          <p:cNvSpPr txBox="1"/>
          <p:nvPr/>
        </p:nvSpPr>
        <p:spPr>
          <a:xfrm>
            <a:off x="592934" y="636587"/>
            <a:ext cx="3083716" cy="3048000"/>
          </a:xfrm>
          <a:prstGeom prst="rect">
            <a:avLst/>
          </a:prstGeom>
        </p:spPr>
        <p:txBody>
          <a:bodyPr lIns="73737" tIns="36869" rIns="73737" bIns="36869"/>
          <a:lstStyle/>
          <a:p>
            <a:pPr lvl="0">
              <a:spcBef>
                <a:spcPct val="0"/>
              </a:spcBef>
              <a:defRPr/>
            </a:pPr>
            <a:r>
              <a:rPr lang="en-US" altLang="zh-CN" sz="1400" b="1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Fiber for Outdoor CCTV</a:t>
            </a:r>
            <a:endParaRPr lang="en-US" altLang="zh-CN" sz="1400" b="1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defRPr/>
            </a:pP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Main components include: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zh-CN" sz="1000" b="1" u="sng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Brand</a:t>
            </a:r>
            <a:r>
              <a:rPr lang="en-US" altLang="zh-CN" sz="1000" u="sng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: Leoni.</a:t>
            </a:r>
            <a:endParaRPr lang="en-US" altLang="zh-CN" sz="1000" u="sng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For 24 of fence cameras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Fiber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 - 1/10G OS2 singlemode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 - 6-core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 - 2000m length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48-core LC patch panel x 1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Cable management x 1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3m LC patch cord x 50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Fiber-to-RJ45 adapter x 48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286250" y="865187"/>
            <a:ext cx="1443037" cy="825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2450" y="1779587"/>
            <a:ext cx="1019175" cy="77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0650" y="2541587"/>
            <a:ext cx="1328737" cy="420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77690" y="2602547"/>
            <a:ext cx="914400" cy="774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4743450" y="0"/>
            <a:ext cx="2457450" cy="4366260"/>
          </a:xfrm>
          <a:prstGeom prst="rect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1910" y="49847"/>
            <a:ext cx="4701540" cy="3787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914400" y="3832859"/>
            <a:ext cx="3829050" cy="529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 4"/>
          <p:cNvGrpSpPr/>
          <p:nvPr/>
        </p:nvGrpSpPr>
        <p:grpSpPr>
          <a:xfrm>
            <a:off x="1863089" y="1017587"/>
            <a:ext cx="990601" cy="990600"/>
            <a:chOff x="5238061" y="2381958"/>
            <a:chExt cx="1740059" cy="1740059"/>
          </a:xfrm>
        </p:grpSpPr>
        <p:sp>
          <p:nvSpPr>
            <p:cNvPr id="59" name="椭圆 5"/>
            <p:cNvSpPr/>
            <p:nvPr/>
          </p:nvSpPr>
          <p:spPr>
            <a:xfrm>
              <a:off x="5238061" y="2381958"/>
              <a:ext cx="1740059" cy="174005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89000"/>
                  </a:schemeClr>
                </a:gs>
                <a:gs pos="23000">
                  <a:schemeClr val="accent1">
                    <a:lumMod val="89000"/>
                  </a:schemeClr>
                </a:gs>
                <a:gs pos="6900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4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kumimoji="1" lang="zh-CN" alt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同心圆 6"/>
            <p:cNvSpPr/>
            <p:nvPr/>
          </p:nvSpPr>
          <p:spPr>
            <a:xfrm>
              <a:off x="5340761" y="2484658"/>
              <a:ext cx="1534658" cy="1534658"/>
            </a:xfrm>
            <a:prstGeom prst="donut">
              <a:avLst>
                <a:gd name="adj" fmla="val 2641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61" name="直线连接符 25"/>
          <p:cNvCxnSpPr/>
          <p:nvPr/>
        </p:nvCxnSpPr>
        <p:spPr>
          <a:xfrm>
            <a:off x="1230630" y="2678747"/>
            <a:ext cx="2286000" cy="0"/>
          </a:xfrm>
          <a:prstGeom prst="line">
            <a:avLst/>
          </a:prstGeom>
          <a:ln w="1016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标题 1"/>
          <p:cNvSpPr txBox="1"/>
          <p:nvPr/>
        </p:nvSpPr>
        <p:spPr>
          <a:xfrm>
            <a:off x="1162050" y="2312987"/>
            <a:ext cx="2438400" cy="304800"/>
          </a:xfrm>
          <a:prstGeom prst="rect">
            <a:avLst/>
          </a:prstGeom>
        </p:spPr>
        <p:txBody>
          <a:bodyPr lIns="73737" tIns="36869" rIns="73737" bIns="36869"/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1400" b="1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Raceway</a:t>
            </a:r>
            <a:endParaRPr lang="en-US" altLang="zh-CN" sz="1400" b="1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sp>
        <p:nvSpPr>
          <p:cNvPr id="72" name="标题 1"/>
          <p:cNvSpPr txBox="1"/>
          <p:nvPr/>
        </p:nvSpPr>
        <p:spPr>
          <a:xfrm>
            <a:off x="4762500" y="1779587"/>
            <a:ext cx="2438400" cy="838200"/>
          </a:xfrm>
          <a:prstGeom prst="rect">
            <a:avLst/>
          </a:prstGeom>
        </p:spPr>
        <p:txBody>
          <a:bodyPr lIns="73737" tIns="36869" rIns="73737" bIns="36869"/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IT INFRASTRUCTURE</a:t>
            </a:r>
            <a:endParaRPr lang="en-US" altLang="zh-CN" sz="1600" b="1" dirty="0" smtClean="0">
              <a:solidFill>
                <a:schemeClr val="bg1"/>
              </a:solidFill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n-US" altLang="zh-CN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(STAGE I)</a:t>
            </a:r>
            <a:endParaRPr lang="en-US" altLang="zh-CN" sz="1600" b="1" dirty="0" smtClean="0">
              <a:solidFill>
                <a:schemeClr val="bg1"/>
              </a:solidFill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/>
        </p:nvSpPr>
        <p:spPr>
          <a:xfrm>
            <a:off x="582930" y="74611"/>
            <a:ext cx="5303520" cy="381000"/>
          </a:xfrm>
          <a:prstGeom prst="rect">
            <a:avLst/>
          </a:prstGeom>
        </p:spPr>
        <p:txBody>
          <a:bodyPr lIns="73737" tIns="36869" rIns="73737" bIns="36869"/>
          <a:lstStyle/>
          <a:p>
            <a:pPr marL="0" marR="0" lvl="0" indent="0" algn="l" defTabSz="7372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b="1" noProof="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Design of Raceway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sp>
        <p:nvSpPr>
          <p:cNvPr id="55" name="标题 1"/>
          <p:cNvSpPr txBox="1"/>
          <p:nvPr/>
        </p:nvSpPr>
        <p:spPr>
          <a:xfrm>
            <a:off x="592934" y="636587"/>
            <a:ext cx="3083716" cy="3048000"/>
          </a:xfrm>
          <a:prstGeom prst="rect">
            <a:avLst/>
          </a:prstGeom>
        </p:spPr>
        <p:txBody>
          <a:bodyPr lIns="73737" tIns="36869" rIns="73737" bIns="36869"/>
          <a:lstStyle/>
          <a:p>
            <a:pPr lvl="0">
              <a:spcBef>
                <a:spcPct val="0"/>
              </a:spcBef>
              <a:defRPr/>
            </a:pPr>
            <a:r>
              <a:rPr lang="en-US" altLang="zh-CN" sz="1400" b="1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Raceway</a:t>
            </a:r>
            <a:endParaRPr lang="en-US" altLang="zh-CN" sz="1400" b="1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defRPr/>
            </a:pP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Main components include: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zh-CN" sz="1000" b="1" u="sng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Brand</a:t>
            </a:r>
            <a:r>
              <a:rPr lang="en-US" altLang="zh-CN" sz="1000" u="sng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: Cablofil and Local.</a:t>
            </a:r>
            <a:endParaRPr lang="en-US" altLang="zh-CN" sz="1000" u="sng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For IT room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 - Up-line pulling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 - Cablofil, galvanized metal, mesh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 - 300Wx100H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 - 30m length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For horizontal area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 - Up-line pulling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 - Local, galvanized metal, enclosed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 - 300Wx100H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 - 1665m length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057650" y="941387"/>
            <a:ext cx="2362200" cy="1830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549140" y="2865754"/>
            <a:ext cx="1946910" cy="765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3430" y="1703387"/>
            <a:ext cx="1908810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1050" y="636587"/>
            <a:ext cx="187833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17470" y="636587"/>
            <a:ext cx="1786890" cy="1817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0" y="633094"/>
            <a:ext cx="1840230" cy="1824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标题 1"/>
          <p:cNvSpPr txBox="1"/>
          <p:nvPr/>
        </p:nvSpPr>
        <p:spPr>
          <a:xfrm>
            <a:off x="582930" y="74611"/>
            <a:ext cx="5303520" cy="381000"/>
          </a:xfrm>
          <a:prstGeom prst="rect">
            <a:avLst/>
          </a:prstGeom>
        </p:spPr>
        <p:txBody>
          <a:bodyPr lIns="73737" tIns="36869" rIns="73737" bIns="36869"/>
          <a:lstStyle/>
          <a:p>
            <a:pPr marL="0" marR="0" lvl="0" indent="0" algn="l" defTabSz="7372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b="1" noProof="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Raceway Layout</a:t>
            </a:r>
            <a:endParaRPr lang="en-US" altLang="zh-CN" sz="2000" b="1" noProof="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sp>
        <p:nvSpPr>
          <p:cNvPr id="24" name="标题 1"/>
          <p:cNvSpPr txBox="1"/>
          <p:nvPr/>
        </p:nvSpPr>
        <p:spPr>
          <a:xfrm>
            <a:off x="623414" y="788987"/>
            <a:ext cx="1712116" cy="304800"/>
          </a:xfrm>
          <a:prstGeom prst="rect">
            <a:avLst/>
          </a:prstGeom>
        </p:spPr>
        <p:txBody>
          <a:bodyPr lIns="73737" tIns="36869" rIns="73737" bIns="36869"/>
          <a:lstStyle/>
          <a:p>
            <a:pPr lvl="0" algn="ctr">
              <a:spcBef>
                <a:spcPct val="0"/>
              </a:spcBef>
              <a:defRPr/>
            </a:pPr>
            <a:endParaRPr lang="en-US" altLang="zh-CN" sz="1400" b="1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sp>
        <p:nvSpPr>
          <p:cNvPr id="27" name="标题 1"/>
          <p:cNvSpPr txBox="1"/>
          <p:nvPr/>
        </p:nvSpPr>
        <p:spPr>
          <a:xfrm>
            <a:off x="704850" y="804227"/>
            <a:ext cx="1712116" cy="304800"/>
          </a:xfrm>
          <a:prstGeom prst="rect">
            <a:avLst/>
          </a:prstGeom>
        </p:spPr>
        <p:txBody>
          <a:bodyPr lIns="73737" tIns="36869" rIns="73737" bIns="36869"/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900" b="1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Office Building - F1</a:t>
            </a:r>
            <a:endParaRPr lang="en-US" altLang="zh-CN" sz="900" b="1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sp>
        <p:nvSpPr>
          <p:cNvPr id="28" name="标题 1"/>
          <p:cNvSpPr txBox="1"/>
          <p:nvPr/>
        </p:nvSpPr>
        <p:spPr>
          <a:xfrm>
            <a:off x="2686050" y="804227"/>
            <a:ext cx="1712116" cy="304800"/>
          </a:xfrm>
          <a:prstGeom prst="rect">
            <a:avLst/>
          </a:prstGeom>
        </p:spPr>
        <p:txBody>
          <a:bodyPr lIns="73737" tIns="36869" rIns="73737" bIns="36869"/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900" b="1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Office Building - F2</a:t>
            </a:r>
            <a:endParaRPr lang="en-US" altLang="zh-CN" sz="900" b="1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sp>
        <p:nvSpPr>
          <p:cNvPr id="31" name="标题 1"/>
          <p:cNvSpPr txBox="1"/>
          <p:nvPr/>
        </p:nvSpPr>
        <p:spPr>
          <a:xfrm>
            <a:off x="4667250" y="804227"/>
            <a:ext cx="1712116" cy="304800"/>
          </a:xfrm>
          <a:prstGeom prst="rect">
            <a:avLst/>
          </a:prstGeom>
        </p:spPr>
        <p:txBody>
          <a:bodyPr lIns="73737" tIns="36869" rIns="73737" bIns="36869"/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900" b="1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Office Building - F3</a:t>
            </a:r>
            <a:endParaRPr lang="en-US" altLang="zh-CN" sz="900" b="1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sp>
        <p:nvSpPr>
          <p:cNvPr id="32" name="标题 1"/>
          <p:cNvSpPr txBox="1"/>
          <p:nvPr/>
        </p:nvSpPr>
        <p:spPr>
          <a:xfrm>
            <a:off x="4667250" y="1878647"/>
            <a:ext cx="1712116" cy="304800"/>
          </a:xfrm>
          <a:prstGeom prst="rect">
            <a:avLst/>
          </a:prstGeom>
        </p:spPr>
        <p:txBody>
          <a:bodyPr lIns="73737" tIns="36869" rIns="73737" bIns="36869"/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900" b="1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Office Building - F4</a:t>
            </a:r>
            <a:endParaRPr lang="en-US" altLang="zh-CN" sz="900" b="1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sp>
        <p:nvSpPr>
          <p:cNvPr id="33" name="标题 1"/>
          <p:cNvSpPr txBox="1"/>
          <p:nvPr/>
        </p:nvSpPr>
        <p:spPr>
          <a:xfrm>
            <a:off x="4667250" y="3029267"/>
            <a:ext cx="1712116" cy="304800"/>
          </a:xfrm>
          <a:prstGeom prst="rect">
            <a:avLst/>
          </a:prstGeom>
        </p:spPr>
        <p:txBody>
          <a:bodyPr lIns="73737" tIns="36869" rIns="73737" bIns="36869"/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900" b="1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Office Building - F5</a:t>
            </a:r>
            <a:endParaRPr lang="en-US" altLang="zh-CN" sz="900" b="1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sp>
        <p:nvSpPr>
          <p:cNvPr id="34" name="标题 1"/>
          <p:cNvSpPr txBox="1"/>
          <p:nvPr/>
        </p:nvSpPr>
        <p:spPr>
          <a:xfrm>
            <a:off x="704850" y="1703387"/>
            <a:ext cx="1712116" cy="304800"/>
          </a:xfrm>
          <a:prstGeom prst="rect">
            <a:avLst/>
          </a:prstGeom>
        </p:spPr>
        <p:txBody>
          <a:bodyPr lIns="73737" tIns="36869" rIns="73737" bIns="36869"/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900" b="1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Workshop Building - F1</a:t>
            </a:r>
            <a:endParaRPr lang="en-US" altLang="zh-CN" sz="900" b="1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sp>
        <p:nvSpPr>
          <p:cNvPr id="35" name="标题 1"/>
          <p:cNvSpPr txBox="1"/>
          <p:nvPr/>
        </p:nvSpPr>
        <p:spPr>
          <a:xfrm>
            <a:off x="2686050" y="1703387"/>
            <a:ext cx="1712116" cy="304800"/>
          </a:xfrm>
          <a:prstGeom prst="rect">
            <a:avLst/>
          </a:prstGeom>
        </p:spPr>
        <p:txBody>
          <a:bodyPr lIns="73737" tIns="36869" rIns="73737" bIns="36869"/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900" b="1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Workshop Building - F2</a:t>
            </a:r>
            <a:endParaRPr lang="en-US" altLang="zh-CN" sz="900" b="1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4743450" y="0"/>
            <a:ext cx="2457450" cy="43662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1910" y="49847"/>
            <a:ext cx="4701540" cy="3787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914400" y="3832859"/>
            <a:ext cx="3829050" cy="529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 4"/>
          <p:cNvGrpSpPr/>
          <p:nvPr/>
        </p:nvGrpSpPr>
        <p:grpSpPr>
          <a:xfrm>
            <a:off x="1863089" y="1017587"/>
            <a:ext cx="990601" cy="990600"/>
            <a:chOff x="5238061" y="2381958"/>
            <a:chExt cx="1740059" cy="1740059"/>
          </a:xfrm>
        </p:grpSpPr>
        <p:sp>
          <p:nvSpPr>
            <p:cNvPr id="59" name="椭圆 5"/>
            <p:cNvSpPr/>
            <p:nvPr/>
          </p:nvSpPr>
          <p:spPr>
            <a:xfrm>
              <a:off x="5238061" y="2381958"/>
              <a:ext cx="1740059" cy="174005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89000"/>
                  </a:schemeClr>
                </a:gs>
                <a:gs pos="23000">
                  <a:schemeClr val="accent1">
                    <a:lumMod val="89000"/>
                  </a:schemeClr>
                </a:gs>
                <a:gs pos="6900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4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kumimoji="1" lang="zh-CN" alt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同心圆 6"/>
            <p:cNvSpPr/>
            <p:nvPr/>
          </p:nvSpPr>
          <p:spPr>
            <a:xfrm>
              <a:off x="5340761" y="2484658"/>
              <a:ext cx="1534658" cy="1534658"/>
            </a:xfrm>
            <a:prstGeom prst="donut">
              <a:avLst>
                <a:gd name="adj" fmla="val 2641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61" name="直线连接符 25"/>
          <p:cNvCxnSpPr/>
          <p:nvPr/>
        </p:nvCxnSpPr>
        <p:spPr>
          <a:xfrm>
            <a:off x="1230630" y="2678747"/>
            <a:ext cx="2286000" cy="0"/>
          </a:xfrm>
          <a:prstGeom prst="line">
            <a:avLst/>
          </a:prstGeom>
          <a:ln w="1016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标题 1"/>
          <p:cNvSpPr txBox="1"/>
          <p:nvPr/>
        </p:nvSpPr>
        <p:spPr>
          <a:xfrm>
            <a:off x="1162050" y="2312987"/>
            <a:ext cx="2438400" cy="304800"/>
          </a:xfrm>
          <a:prstGeom prst="rect">
            <a:avLst/>
          </a:prstGeom>
        </p:spPr>
        <p:txBody>
          <a:bodyPr lIns="73737" tIns="36869" rIns="73737" bIns="36869"/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1400" b="1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Network System</a:t>
            </a:r>
            <a:endParaRPr lang="en-US" altLang="zh-CN" sz="1400" b="1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sp>
        <p:nvSpPr>
          <p:cNvPr id="72" name="标题 1"/>
          <p:cNvSpPr txBox="1"/>
          <p:nvPr/>
        </p:nvSpPr>
        <p:spPr>
          <a:xfrm>
            <a:off x="4762500" y="1779587"/>
            <a:ext cx="2438400" cy="838200"/>
          </a:xfrm>
          <a:prstGeom prst="rect">
            <a:avLst/>
          </a:prstGeom>
        </p:spPr>
        <p:txBody>
          <a:bodyPr lIns="73737" tIns="36869" rIns="73737" bIns="36869"/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IT INFRASTRUCTURE</a:t>
            </a:r>
            <a:endParaRPr lang="en-US" altLang="zh-CN" sz="1600" b="1" dirty="0" smtClean="0">
              <a:solidFill>
                <a:schemeClr val="bg1"/>
              </a:solidFill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n-US" altLang="zh-CN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(STAGE I)</a:t>
            </a:r>
            <a:endParaRPr lang="en-US" altLang="zh-CN" sz="1600" b="1" dirty="0" smtClean="0">
              <a:solidFill>
                <a:schemeClr val="bg1"/>
              </a:solidFill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3"/>
          <p:cNvSpPr>
            <a:spLocks noChangeArrowheads="1"/>
          </p:cNvSpPr>
          <p:nvPr/>
        </p:nvSpPr>
        <p:spPr bwMode="grayWhite">
          <a:xfrm>
            <a:off x="933450" y="849948"/>
            <a:ext cx="5257800" cy="2438399"/>
          </a:xfrm>
          <a:prstGeom prst="roundRect">
            <a:avLst>
              <a:gd name="adj" fmla="val 958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60" name="Oval 59"/>
          <p:cNvSpPr/>
          <p:nvPr/>
        </p:nvSpPr>
        <p:spPr>
          <a:xfrm>
            <a:off x="1238250" y="1163319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标题 1"/>
          <p:cNvSpPr>
            <a:spLocks noGrp="1"/>
          </p:cNvSpPr>
          <p:nvPr>
            <p:ph type="title"/>
          </p:nvPr>
        </p:nvSpPr>
        <p:spPr>
          <a:xfrm>
            <a:off x="1504950" y="1102359"/>
            <a:ext cx="4160520" cy="304800"/>
          </a:xfrm>
        </p:spPr>
        <p:txBody>
          <a:bodyPr/>
          <a:lstStyle/>
          <a:p>
            <a:pPr algn="l"/>
            <a:r>
              <a:rPr lang="en-US" altLang="zh-C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1238250" y="1490979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标题 1"/>
          <p:cNvSpPr txBox="1"/>
          <p:nvPr/>
        </p:nvSpPr>
        <p:spPr>
          <a:xfrm>
            <a:off x="1504950" y="1430019"/>
            <a:ext cx="4160520" cy="304800"/>
          </a:xfrm>
          <a:prstGeom prst="rect">
            <a:avLst/>
          </a:prstGeom>
        </p:spPr>
        <p:txBody>
          <a:bodyPr lIns="73737" tIns="36869" rIns="73737" bIns="36869"/>
          <a:lstStyle/>
          <a:p>
            <a:pPr marL="0" marR="0" lvl="0" indent="0" algn="l" defTabSz="7372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400" b="1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Background and Requirement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1238250" y="1826259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标题 1"/>
          <p:cNvSpPr txBox="1"/>
          <p:nvPr/>
        </p:nvSpPr>
        <p:spPr>
          <a:xfrm>
            <a:off x="1504950" y="1765299"/>
            <a:ext cx="4160520" cy="304800"/>
          </a:xfrm>
          <a:prstGeom prst="rect">
            <a:avLst/>
          </a:prstGeom>
        </p:spPr>
        <p:txBody>
          <a:bodyPr lIns="73737" tIns="36869" rIns="73737" bIns="36869"/>
          <a:lstStyle/>
          <a:p>
            <a:pPr marL="0" marR="0" lvl="0" indent="0" algn="l" defTabSz="7372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4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System Design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1238250" y="2153919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标题 1"/>
          <p:cNvSpPr txBox="1"/>
          <p:nvPr/>
        </p:nvSpPr>
        <p:spPr>
          <a:xfrm>
            <a:off x="1504950" y="2092959"/>
            <a:ext cx="4160520" cy="304800"/>
          </a:xfrm>
          <a:prstGeom prst="rect">
            <a:avLst/>
          </a:prstGeom>
        </p:spPr>
        <p:txBody>
          <a:bodyPr lIns="73737" tIns="36869" rIns="73737" bIns="36869"/>
          <a:lstStyle/>
          <a:p>
            <a:pPr marL="0" marR="0" lvl="0" indent="0" algn="l" defTabSz="7372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Project Schedule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pic>
        <p:nvPicPr>
          <p:cNvPr id="17" name="Picture 24" descr="4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591050" y="1832653"/>
            <a:ext cx="1150989" cy="2385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Oval 13"/>
          <p:cNvSpPr/>
          <p:nvPr/>
        </p:nvSpPr>
        <p:spPr>
          <a:xfrm>
            <a:off x="1238250" y="2489199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标题 1"/>
          <p:cNvSpPr txBox="1"/>
          <p:nvPr/>
        </p:nvSpPr>
        <p:spPr>
          <a:xfrm>
            <a:off x="1504950" y="2428239"/>
            <a:ext cx="4160520" cy="304800"/>
          </a:xfrm>
          <a:prstGeom prst="rect">
            <a:avLst/>
          </a:prstGeom>
        </p:spPr>
        <p:txBody>
          <a:bodyPr lIns="73737" tIns="36869" rIns="73737" bIns="36869"/>
          <a:lstStyle/>
          <a:p>
            <a:pPr marL="0" marR="0" lvl="0" indent="0" algn="l" defTabSz="7372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400" noProof="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BOM and Product Introduction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238250" y="2816859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标题 1"/>
          <p:cNvSpPr txBox="1"/>
          <p:nvPr/>
        </p:nvSpPr>
        <p:spPr>
          <a:xfrm>
            <a:off x="1504950" y="2755899"/>
            <a:ext cx="4160520" cy="304800"/>
          </a:xfrm>
          <a:prstGeom prst="rect">
            <a:avLst/>
          </a:prstGeom>
        </p:spPr>
        <p:txBody>
          <a:bodyPr lIns="73737" tIns="36869" rIns="73737" bIns="36869"/>
          <a:lstStyle/>
          <a:p>
            <a:pPr marL="0" marR="0" lvl="0" indent="0" algn="l" defTabSz="7372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ITR Brief Introduction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sp>
        <p:nvSpPr>
          <p:cNvPr id="19" name="标题 1"/>
          <p:cNvSpPr txBox="1"/>
          <p:nvPr/>
        </p:nvSpPr>
        <p:spPr>
          <a:xfrm>
            <a:off x="582930" y="74611"/>
            <a:ext cx="5303520" cy="381000"/>
          </a:xfrm>
          <a:prstGeom prst="rect">
            <a:avLst/>
          </a:prstGeom>
        </p:spPr>
        <p:txBody>
          <a:bodyPr lIns="73737" tIns="36869" rIns="73737" bIns="36869"/>
          <a:lstStyle/>
          <a:p>
            <a:pPr marL="0" marR="0" lvl="0" indent="0" algn="l" defTabSz="7372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Agenda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/>
        </p:nvSpPr>
        <p:spPr>
          <a:xfrm>
            <a:off x="582930" y="74611"/>
            <a:ext cx="5303520" cy="381000"/>
          </a:xfrm>
          <a:prstGeom prst="rect">
            <a:avLst/>
          </a:prstGeom>
        </p:spPr>
        <p:txBody>
          <a:bodyPr lIns="73737" tIns="36869" rIns="73737" bIns="36869"/>
          <a:lstStyle/>
          <a:p>
            <a:pPr marL="0" marR="0" lvl="0" indent="0" algn="l" defTabSz="7372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b="1" noProof="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Overview of Design of Network System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sp>
        <p:nvSpPr>
          <p:cNvPr id="55" name="标题 1"/>
          <p:cNvSpPr txBox="1"/>
          <p:nvPr/>
        </p:nvSpPr>
        <p:spPr>
          <a:xfrm>
            <a:off x="592934" y="636587"/>
            <a:ext cx="5903116" cy="3040065"/>
          </a:xfrm>
          <a:prstGeom prst="rect">
            <a:avLst/>
          </a:prstGeom>
        </p:spPr>
        <p:txBody>
          <a:bodyPr lIns="73737" tIns="36869" rIns="73737" bIns="36869"/>
          <a:lstStyle/>
          <a:p>
            <a:pPr lvl="0">
              <a:spcBef>
                <a:spcPct val="0"/>
              </a:spcBef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Network system is designed for CCTV and Access Control systems.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It consists of two layers: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marL="228600" lvl="0" indent="-228600">
              <a:spcBef>
                <a:spcPct val="0"/>
              </a:spcBef>
              <a:buAutoNum type="arabicPeriod"/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Core switch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marL="228600" lvl="0" indent="-228600">
              <a:spcBef>
                <a:spcPct val="0"/>
              </a:spcBef>
              <a:buAutoNum type="arabicPeriod"/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Access switch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marL="228600" lvl="0" indent="-228600">
              <a:spcBef>
                <a:spcPct val="0"/>
              </a:spcBef>
              <a:defRPr/>
            </a:pP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marL="228600" lvl="0" indent="-228600">
              <a:spcBef>
                <a:spcPct val="0"/>
              </a:spcBef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All access switches are POE switches which be used for accessing IP cameras and IP controllers, and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marL="228600" lvl="0" indent="-228600">
              <a:spcBef>
                <a:spcPct val="0"/>
              </a:spcBef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could be powered to IP cameras.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marL="228600" lvl="0" indent="-228600">
              <a:spcBef>
                <a:spcPct val="0"/>
              </a:spcBef>
              <a:defRPr/>
            </a:pP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marL="228600" lvl="0" indent="-228600">
              <a:spcBef>
                <a:spcPct val="0"/>
              </a:spcBef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Star structure, single core switch, single 1G multimode fiber uplink, 100Mbps RJ45-port access.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/>
        </p:nvSpPr>
        <p:spPr>
          <a:xfrm>
            <a:off x="582930" y="74611"/>
            <a:ext cx="5303520" cy="381000"/>
          </a:xfrm>
          <a:prstGeom prst="rect">
            <a:avLst/>
          </a:prstGeom>
        </p:spPr>
        <p:txBody>
          <a:bodyPr lIns="73737" tIns="36869" rIns="73737" bIns="36869"/>
          <a:lstStyle/>
          <a:p>
            <a:pPr marL="0" marR="0" lvl="0" indent="0" algn="l" defTabSz="7372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b="1" noProof="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Network Topology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200150" y="659447"/>
            <a:ext cx="477840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/>
        </p:nvSpPr>
        <p:spPr>
          <a:xfrm>
            <a:off x="582930" y="74611"/>
            <a:ext cx="5303520" cy="381000"/>
          </a:xfrm>
          <a:prstGeom prst="rect">
            <a:avLst/>
          </a:prstGeom>
        </p:spPr>
        <p:txBody>
          <a:bodyPr lIns="73737" tIns="36869" rIns="73737" bIns="36869"/>
          <a:lstStyle/>
          <a:p>
            <a:pPr marL="0" marR="0" lvl="0" indent="0" algn="l" defTabSz="7372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b="1" noProof="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Design of Network System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sp>
        <p:nvSpPr>
          <p:cNvPr id="55" name="标题 1"/>
          <p:cNvSpPr txBox="1"/>
          <p:nvPr/>
        </p:nvSpPr>
        <p:spPr>
          <a:xfrm>
            <a:off x="592934" y="636587"/>
            <a:ext cx="3083716" cy="3048000"/>
          </a:xfrm>
          <a:prstGeom prst="rect">
            <a:avLst/>
          </a:prstGeom>
        </p:spPr>
        <p:txBody>
          <a:bodyPr lIns="73737" tIns="36869" rIns="73737" bIns="36869"/>
          <a:lstStyle/>
          <a:p>
            <a:pPr lvl="0">
              <a:spcBef>
                <a:spcPct val="0"/>
              </a:spcBef>
              <a:defRPr/>
            </a:pPr>
            <a:r>
              <a:rPr lang="en-US" altLang="zh-CN" sz="1400" b="1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Network System</a:t>
            </a:r>
            <a:endParaRPr lang="en-US" altLang="zh-CN" sz="1400" b="1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defRPr/>
            </a:pP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Main components include: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zh-CN" sz="1000" b="1" u="sng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Brand</a:t>
            </a:r>
            <a:r>
              <a:rPr lang="en-US" altLang="zh-CN" sz="1000" u="sng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: Cisco.</a:t>
            </a:r>
            <a:endParaRPr lang="en-US" altLang="zh-CN" sz="1000" u="sng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Core switch x 1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 - Layer 3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 - All ports are 1G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 - 24-port SFP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Access switch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 - Layer 2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 - RJ45 port access (100M), SFP port uplink (1G)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 - PoE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 - 24-port switch x 7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 - 48-port switch x 1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1G multimode fiber module x 16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1G RJ45 port module x 8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362450" y="796607"/>
            <a:ext cx="188595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2930" y="2678747"/>
            <a:ext cx="1447800" cy="456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2450" y="2392118"/>
            <a:ext cx="1371600" cy="225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31970" y="3082607"/>
            <a:ext cx="1219200" cy="384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4743450" y="0"/>
            <a:ext cx="2457450" cy="436626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1910" y="49847"/>
            <a:ext cx="4701540" cy="3787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914400" y="3832859"/>
            <a:ext cx="3829050" cy="529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 4"/>
          <p:cNvGrpSpPr/>
          <p:nvPr/>
        </p:nvGrpSpPr>
        <p:grpSpPr>
          <a:xfrm>
            <a:off x="1863089" y="1017587"/>
            <a:ext cx="990601" cy="990600"/>
            <a:chOff x="5238061" y="2381958"/>
            <a:chExt cx="1740059" cy="1740059"/>
          </a:xfrm>
        </p:grpSpPr>
        <p:sp>
          <p:nvSpPr>
            <p:cNvPr id="59" name="椭圆 5"/>
            <p:cNvSpPr/>
            <p:nvPr/>
          </p:nvSpPr>
          <p:spPr>
            <a:xfrm>
              <a:off x="5238061" y="2381958"/>
              <a:ext cx="1740059" cy="174005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89000"/>
                  </a:schemeClr>
                </a:gs>
                <a:gs pos="23000">
                  <a:schemeClr val="accent1">
                    <a:lumMod val="89000"/>
                  </a:schemeClr>
                </a:gs>
                <a:gs pos="6900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4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kumimoji="1" lang="zh-CN" alt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同心圆 6"/>
            <p:cNvSpPr/>
            <p:nvPr/>
          </p:nvSpPr>
          <p:spPr>
            <a:xfrm>
              <a:off x="5340761" y="2484658"/>
              <a:ext cx="1534658" cy="1534658"/>
            </a:xfrm>
            <a:prstGeom prst="donut">
              <a:avLst>
                <a:gd name="adj" fmla="val 2641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61" name="直线连接符 25"/>
          <p:cNvCxnSpPr/>
          <p:nvPr/>
        </p:nvCxnSpPr>
        <p:spPr>
          <a:xfrm>
            <a:off x="1230630" y="2678747"/>
            <a:ext cx="2286000" cy="0"/>
          </a:xfrm>
          <a:prstGeom prst="line">
            <a:avLst/>
          </a:prstGeom>
          <a:ln w="1016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标题 1"/>
          <p:cNvSpPr txBox="1"/>
          <p:nvPr/>
        </p:nvSpPr>
        <p:spPr>
          <a:xfrm>
            <a:off x="1162050" y="2312987"/>
            <a:ext cx="2438400" cy="304800"/>
          </a:xfrm>
          <a:prstGeom prst="rect">
            <a:avLst/>
          </a:prstGeom>
        </p:spPr>
        <p:txBody>
          <a:bodyPr lIns="73737" tIns="36869" rIns="73737" bIns="36869"/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1400" b="1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Electric Fence System</a:t>
            </a:r>
            <a:endParaRPr lang="en-US" altLang="zh-CN" sz="1400" b="1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sp>
        <p:nvSpPr>
          <p:cNvPr id="72" name="标题 1"/>
          <p:cNvSpPr txBox="1"/>
          <p:nvPr/>
        </p:nvSpPr>
        <p:spPr>
          <a:xfrm>
            <a:off x="4762500" y="1779587"/>
            <a:ext cx="2438400" cy="838200"/>
          </a:xfrm>
          <a:prstGeom prst="rect">
            <a:avLst/>
          </a:prstGeom>
        </p:spPr>
        <p:txBody>
          <a:bodyPr lIns="73737" tIns="36869" rIns="73737" bIns="36869"/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IT INFRASTRUCTURE</a:t>
            </a:r>
            <a:endParaRPr lang="en-US" altLang="zh-CN" sz="1600" b="1" dirty="0" smtClean="0">
              <a:solidFill>
                <a:schemeClr val="bg1"/>
              </a:solidFill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n-US" altLang="zh-CN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(STAGE I)</a:t>
            </a:r>
            <a:endParaRPr lang="en-US" altLang="zh-CN" sz="1600" b="1" dirty="0" smtClean="0">
              <a:solidFill>
                <a:schemeClr val="bg1"/>
              </a:solidFill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/>
        </p:nvSpPr>
        <p:spPr>
          <a:xfrm>
            <a:off x="582930" y="74611"/>
            <a:ext cx="5303520" cy="381000"/>
          </a:xfrm>
          <a:prstGeom prst="rect">
            <a:avLst/>
          </a:prstGeom>
        </p:spPr>
        <p:txBody>
          <a:bodyPr lIns="73737" tIns="36869" rIns="73737" bIns="36869"/>
          <a:lstStyle/>
          <a:p>
            <a:pPr marL="0" marR="0" lvl="0" indent="0" algn="l" defTabSz="7372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b="1" noProof="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Design of </a:t>
            </a:r>
            <a:r>
              <a:rPr lang="en-US" altLang="zh-CN" sz="2000" b="1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Electric Fence</a:t>
            </a:r>
            <a:r>
              <a:rPr lang="en-US" altLang="zh-CN" sz="2000" b="1" noProof="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System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sp>
        <p:nvSpPr>
          <p:cNvPr id="55" name="标题 1"/>
          <p:cNvSpPr txBox="1"/>
          <p:nvPr/>
        </p:nvSpPr>
        <p:spPr>
          <a:xfrm>
            <a:off x="592934" y="636587"/>
            <a:ext cx="3083716" cy="3048000"/>
          </a:xfrm>
          <a:prstGeom prst="rect">
            <a:avLst/>
          </a:prstGeom>
        </p:spPr>
        <p:txBody>
          <a:bodyPr lIns="73737" tIns="36869" rIns="73737" bIns="36869"/>
          <a:lstStyle/>
          <a:p>
            <a:pPr lvl="0">
              <a:spcBef>
                <a:spcPct val="0"/>
              </a:spcBef>
              <a:defRPr/>
            </a:pPr>
            <a:r>
              <a:rPr lang="en-US" altLang="zh-CN" sz="1400" b="1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Electric Fence System</a:t>
            </a:r>
            <a:endParaRPr lang="en-US" altLang="zh-CN" sz="1400" b="1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defRPr/>
            </a:pP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Main components include: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zh-CN" sz="1000" b="1" u="sng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Brand</a:t>
            </a:r>
            <a:r>
              <a:rPr lang="en-US" altLang="zh-CN" sz="1000" u="sng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: Yanrong.</a:t>
            </a:r>
            <a:endParaRPr lang="en-US" altLang="zh-CN" sz="1000" u="sng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Alloy cable x 4800m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Six-line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Every 75m per zone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Main controller x 1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Management software x 1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Electric fence 2-zone controller x 6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Electric fence 1-zone controller x 3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Warning sign x 120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Alarm: Acousto-optic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063756" y="644207"/>
            <a:ext cx="2286000" cy="1759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3755" y="2473006"/>
            <a:ext cx="2287515" cy="1207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3"/>
          <p:cNvSpPr>
            <a:spLocks noChangeArrowheads="1"/>
          </p:cNvSpPr>
          <p:nvPr/>
        </p:nvSpPr>
        <p:spPr bwMode="grayWhite">
          <a:xfrm>
            <a:off x="933450" y="849948"/>
            <a:ext cx="5257800" cy="2438399"/>
          </a:xfrm>
          <a:prstGeom prst="roundRect">
            <a:avLst>
              <a:gd name="adj" fmla="val 958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60" name="Oval 59"/>
          <p:cNvSpPr/>
          <p:nvPr/>
        </p:nvSpPr>
        <p:spPr>
          <a:xfrm>
            <a:off x="1238250" y="1163319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标题 1"/>
          <p:cNvSpPr>
            <a:spLocks noGrp="1"/>
          </p:cNvSpPr>
          <p:nvPr>
            <p:ph type="title"/>
          </p:nvPr>
        </p:nvSpPr>
        <p:spPr>
          <a:xfrm>
            <a:off x="1504950" y="1102359"/>
            <a:ext cx="4160520" cy="304800"/>
          </a:xfrm>
        </p:spPr>
        <p:txBody>
          <a:bodyPr/>
          <a:lstStyle/>
          <a:p>
            <a:pPr algn="l"/>
            <a:r>
              <a:rPr lang="en-US" altLang="zh-C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1238250" y="1490979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标题 1"/>
          <p:cNvSpPr txBox="1"/>
          <p:nvPr/>
        </p:nvSpPr>
        <p:spPr>
          <a:xfrm>
            <a:off x="1504950" y="1430019"/>
            <a:ext cx="4160520" cy="304800"/>
          </a:xfrm>
          <a:prstGeom prst="rect">
            <a:avLst/>
          </a:prstGeom>
        </p:spPr>
        <p:txBody>
          <a:bodyPr lIns="73737" tIns="36869" rIns="73737" bIns="36869"/>
          <a:lstStyle/>
          <a:p>
            <a:pPr marL="0" marR="0" lvl="0" indent="0" algn="l" defTabSz="7372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4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Background and Requirement</a:t>
            </a:r>
            <a:endParaRPr kumimoji="0" lang="zh-CN" altLang="en-US" sz="1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1238250" y="1826259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标题 1"/>
          <p:cNvSpPr txBox="1"/>
          <p:nvPr/>
        </p:nvSpPr>
        <p:spPr>
          <a:xfrm>
            <a:off x="1504950" y="1765299"/>
            <a:ext cx="4160520" cy="304800"/>
          </a:xfrm>
          <a:prstGeom prst="rect">
            <a:avLst/>
          </a:prstGeom>
        </p:spPr>
        <p:txBody>
          <a:bodyPr lIns="73737" tIns="36869" rIns="73737" bIns="36869"/>
          <a:lstStyle/>
          <a:p>
            <a:pPr marL="0" marR="0" lvl="0" indent="0" algn="l" defTabSz="7372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4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System Design</a:t>
            </a:r>
            <a:endParaRPr kumimoji="0" lang="zh-CN" altLang="en-US" sz="1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1238250" y="2153919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标题 1"/>
          <p:cNvSpPr txBox="1"/>
          <p:nvPr/>
        </p:nvSpPr>
        <p:spPr>
          <a:xfrm>
            <a:off x="1504950" y="2092959"/>
            <a:ext cx="4160520" cy="304800"/>
          </a:xfrm>
          <a:prstGeom prst="rect">
            <a:avLst/>
          </a:prstGeom>
        </p:spPr>
        <p:txBody>
          <a:bodyPr lIns="73737" tIns="36869" rIns="73737" bIns="36869"/>
          <a:lstStyle/>
          <a:p>
            <a:pPr marL="0" marR="0" lvl="0" indent="0" algn="l" defTabSz="7372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Project Schedule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pic>
        <p:nvPicPr>
          <p:cNvPr id="17" name="Picture 24" descr="4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591050" y="1832653"/>
            <a:ext cx="1150989" cy="2385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Oval 13"/>
          <p:cNvSpPr/>
          <p:nvPr/>
        </p:nvSpPr>
        <p:spPr>
          <a:xfrm>
            <a:off x="1238250" y="2489199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标题 1"/>
          <p:cNvSpPr txBox="1"/>
          <p:nvPr/>
        </p:nvSpPr>
        <p:spPr>
          <a:xfrm>
            <a:off x="1504950" y="2428239"/>
            <a:ext cx="4160520" cy="304800"/>
          </a:xfrm>
          <a:prstGeom prst="rect">
            <a:avLst/>
          </a:prstGeom>
        </p:spPr>
        <p:txBody>
          <a:bodyPr lIns="73737" tIns="36869" rIns="73737" bIns="36869"/>
          <a:lstStyle/>
          <a:p>
            <a:pPr marL="0" marR="0" lvl="0" indent="0" algn="l" defTabSz="7372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400" noProof="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BOM and Product Introduction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238250" y="2816859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标题 1"/>
          <p:cNvSpPr txBox="1"/>
          <p:nvPr/>
        </p:nvSpPr>
        <p:spPr>
          <a:xfrm>
            <a:off x="1504950" y="2755899"/>
            <a:ext cx="4160520" cy="304800"/>
          </a:xfrm>
          <a:prstGeom prst="rect">
            <a:avLst/>
          </a:prstGeom>
        </p:spPr>
        <p:txBody>
          <a:bodyPr lIns="73737" tIns="36869" rIns="73737" bIns="36869"/>
          <a:lstStyle/>
          <a:p>
            <a:pPr marL="0" marR="0" lvl="0" indent="0" algn="l" defTabSz="7372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ITR Brief Introduction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sp>
        <p:nvSpPr>
          <p:cNvPr id="19" name="标题 1"/>
          <p:cNvSpPr txBox="1"/>
          <p:nvPr/>
        </p:nvSpPr>
        <p:spPr>
          <a:xfrm>
            <a:off x="582930" y="74611"/>
            <a:ext cx="5303520" cy="381000"/>
          </a:xfrm>
          <a:prstGeom prst="rect">
            <a:avLst/>
          </a:prstGeom>
        </p:spPr>
        <p:txBody>
          <a:bodyPr lIns="73737" tIns="36869" rIns="73737" bIns="36869"/>
          <a:lstStyle/>
          <a:p>
            <a:pPr marL="0" marR="0" lvl="0" indent="0" algn="l" defTabSz="7372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Agenda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/>
        </p:nvSpPr>
        <p:spPr>
          <a:xfrm>
            <a:off x="582930" y="74611"/>
            <a:ext cx="5303520" cy="381000"/>
          </a:xfrm>
          <a:prstGeom prst="rect">
            <a:avLst/>
          </a:prstGeom>
        </p:spPr>
        <p:txBody>
          <a:bodyPr lIns="73737" tIns="36869" rIns="73737" bIns="36869"/>
          <a:lstStyle/>
          <a:p>
            <a:pPr marL="0" marR="0" lvl="0" indent="0" algn="l" defTabSz="7372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b="1" noProof="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Project Schedule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4200" y="1779587"/>
            <a:ext cx="685800" cy="228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584200" y="1533207"/>
            <a:ext cx="685800" cy="228600"/>
          </a:xfrm>
          <a:prstGeom prst="rect">
            <a:avLst/>
          </a:prstGeom>
        </p:spPr>
        <p:txBody>
          <a:bodyPr lIns="73737" tIns="36869" rIns="73737" bIns="36869"/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1 day</a:t>
            </a:r>
            <a:endParaRPr lang="en-US" altLang="zh-CN" sz="1000" u="sng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sp>
        <p:nvSpPr>
          <p:cNvPr id="8" name="标题 1"/>
          <p:cNvSpPr txBox="1"/>
          <p:nvPr/>
        </p:nvSpPr>
        <p:spPr>
          <a:xfrm>
            <a:off x="584200" y="2084387"/>
            <a:ext cx="685800" cy="228600"/>
          </a:xfrm>
          <a:prstGeom prst="rect">
            <a:avLst/>
          </a:prstGeom>
        </p:spPr>
        <p:txBody>
          <a:bodyPr lIns="73737" tIns="36869" rIns="73737" bIns="36869"/>
          <a:lstStyle/>
          <a:p>
            <a:pPr marL="228600" lvl="0" indent="-228600">
              <a:spcBef>
                <a:spcPct val="0"/>
              </a:spcBef>
              <a:defRPr/>
            </a:pPr>
            <a:r>
              <a:rPr lang="en-US" altLang="zh-CN" sz="6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1. Sign contract.</a:t>
            </a:r>
            <a:endParaRPr lang="en-US" altLang="zh-CN" sz="6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584200" y="1579562"/>
            <a:ext cx="0" cy="1524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270000" y="1579562"/>
            <a:ext cx="0" cy="1524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346200" y="1779587"/>
            <a:ext cx="2209800" cy="228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1346200" y="1533207"/>
            <a:ext cx="2209800" cy="228600"/>
          </a:xfrm>
          <a:prstGeom prst="rect">
            <a:avLst/>
          </a:prstGeom>
        </p:spPr>
        <p:txBody>
          <a:bodyPr lIns="73737" tIns="36869" rIns="73737" bIns="36869"/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30 days</a:t>
            </a:r>
            <a:endParaRPr lang="en-US" altLang="zh-CN" sz="1000" u="sng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sp>
        <p:nvSpPr>
          <p:cNvPr id="14" name="标题 1"/>
          <p:cNvSpPr txBox="1"/>
          <p:nvPr/>
        </p:nvSpPr>
        <p:spPr>
          <a:xfrm>
            <a:off x="1346200" y="2084387"/>
            <a:ext cx="2209800" cy="228600"/>
          </a:xfrm>
          <a:prstGeom prst="rect">
            <a:avLst/>
          </a:prstGeom>
        </p:spPr>
        <p:txBody>
          <a:bodyPr lIns="73737" tIns="36869" rIns="73737" bIns="36869"/>
          <a:lstStyle/>
          <a:p>
            <a:pPr marL="228600" lvl="0" indent="-228600">
              <a:spcBef>
                <a:spcPct val="0"/>
              </a:spcBef>
              <a:defRPr/>
            </a:pPr>
            <a:r>
              <a:rPr lang="en-US" altLang="zh-CN" sz="6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2. Order and delivery equipment.</a:t>
            </a:r>
            <a:endParaRPr lang="en-US" altLang="zh-CN" sz="6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1346200" y="1579562"/>
            <a:ext cx="0" cy="1524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556000" y="1579562"/>
            <a:ext cx="0" cy="1524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632200" y="1779587"/>
            <a:ext cx="2209800" cy="228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标题 1"/>
          <p:cNvSpPr txBox="1"/>
          <p:nvPr/>
        </p:nvSpPr>
        <p:spPr>
          <a:xfrm>
            <a:off x="3632200" y="1533207"/>
            <a:ext cx="2209800" cy="228600"/>
          </a:xfrm>
          <a:prstGeom prst="rect">
            <a:avLst/>
          </a:prstGeom>
        </p:spPr>
        <p:txBody>
          <a:bodyPr lIns="73737" tIns="36869" rIns="73737" bIns="36869"/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30 days</a:t>
            </a:r>
            <a:endParaRPr lang="en-US" altLang="zh-CN" sz="1000" u="sng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sp>
        <p:nvSpPr>
          <p:cNvPr id="19" name="标题 1"/>
          <p:cNvSpPr txBox="1"/>
          <p:nvPr/>
        </p:nvSpPr>
        <p:spPr>
          <a:xfrm>
            <a:off x="3632200" y="2084387"/>
            <a:ext cx="2209800" cy="228600"/>
          </a:xfrm>
          <a:prstGeom prst="rect">
            <a:avLst/>
          </a:prstGeom>
        </p:spPr>
        <p:txBody>
          <a:bodyPr lIns="73737" tIns="36869" rIns="73737" bIns="36869"/>
          <a:lstStyle/>
          <a:p>
            <a:pPr marL="228600" lvl="0" indent="-228600">
              <a:spcBef>
                <a:spcPct val="0"/>
              </a:spcBef>
              <a:defRPr/>
            </a:pPr>
            <a:r>
              <a:rPr lang="en-US" altLang="zh-CN" sz="6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3. Installation, configuration and testing.</a:t>
            </a:r>
            <a:endParaRPr lang="en-US" altLang="zh-CN" sz="6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3632200" y="1579562"/>
            <a:ext cx="0" cy="1524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5842000" y="1579562"/>
            <a:ext cx="0" cy="1524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918200" y="1779587"/>
            <a:ext cx="685800" cy="228600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标题 1"/>
          <p:cNvSpPr txBox="1"/>
          <p:nvPr/>
        </p:nvSpPr>
        <p:spPr>
          <a:xfrm>
            <a:off x="5918200" y="1533207"/>
            <a:ext cx="685800" cy="228600"/>
          </a:xfrm>
          <a:prstGeom prst="rect">
            <a:avLst/>
          </a:prstGeom>
        </p:spPr>
        <p:txBody>
          <a:bodyPr lIns="73737" tIns="36869" rIns="73737" bIns="36869"/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5 days</a:t>
            </a:r>
            <a:endParaRPr lang="en-US" altLang="zh-CN" sz="1000" u="sng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sp>
        <p:nvSpPr>
          <p:cNvPr id="24" name="标题 1"/>
          <p:cNvSpPr txBox="1"/>
          <p:nvPr/>
        </p:nvSpPr>
        <p:spPr>
          <a:xfrm>
            <a:off x="5918200" y="2084387"/>
            <a:ext cx="685800" cy="228600"/>
          </a:xfrm>
          <a:prstGeom prst="rect">
            <a:avLst/>
          </a:prstGeom>
        </p:spPr>
        <p:txBody>
          <a:bodyPr lIns="73737" tIns="36869" rIns="73737" bIns="36869"/>
          <a:lstStyle/>
          <a:p>
            <a:pPr marL="228600" lvl="0" indent="-228600">
              <a:spcBef>
                <a:spcPct val="0"/>
              </a:spcBef>
              <a:defRPr/>
            </a:pPr>
            <a:r>
              <a:rPr lang="en-US" altLang="zh-CN" sz="6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4. Acceptance</a:t>
            </a:r>
            <a:endParaRPr lang="en-US" altLang="zh-CN" sz="6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5918200" y="1579562"/>
            <a:ext cx="0" cy="1524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6604000" y="1579562"/>
            <a:ext cx="0" cy="1524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3"/>
          <p:cNvSpPr>
            <a:spLocks noChangeArrowheads="1"/>
          </p:cNvSpPr>
          <p:nvPr/>
        </p:nvSpPr>
        <p:spPr bwMode="grayWhite">
          <a:xfrm>
            <a:off x="933450" y="849948"/>
            <a:ext cx="5257800" cy="2438399"/>
          </a:xfrm>
          <a:prstGeom prst="roundRect">
            <a:avLst>
              <a:gd name="adj" fmla="val 958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60" name="Oval 59"/>
          <p:cNvSpPr/>
          <p:nvPr/>
        </p:nvSpPr>
        <p:spPr>
          <a:xfrm>
            <a:off x="1238250" y="1163319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标题 1"/>
          <p:cNvSpPr>
            <a:spLocks noGrp="1"/>
          </p:cNvSpPr>
          <p:nvPr>
            <p:ph type="title"/>
          </p:nvPr>
        </p:nvSpPr>
        <p:spPr>
          <a:xfrm>
            <a:off x="1504950" y="1102359"/>
            <a:ext cx="4160520" cy="304800"/>
          </a:xfrm>
        </p:spPr>
        <p:txBody>
          <a:bodyPr/>
          <a:lstStyle/>
          <a:p>
            <a:pPr algn="l"/>
            <a:r>
              <a:rPr lang="en-US" altLang="zh-C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1238250" y="1490979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标题 1"/>
          <p:cNvSpPr txBox="1"/>
          <p:nvPr/>
        </p:nvSpPr>
        <p:spPr>
          <a:xfrm>
            <a:off x="1504950" y="1430019"/>
            <a:ext cx="4160520" cy="304800"/>
          </a:xfrm>
          <a:prstGeom prst="rect">
            <a:avLst/>
          </a:prstGeom>
        </p:spPr>
        <p:txBody>
          <a:bodyPr lIns="73737" tIns="36869" rIns="73737" bIns="36869"/>
          <a:lstStyle/>
          <a:p>
            <a:pPr marL="0" marR="0" lvl="0" indent="0" algn="l" defTabSz="7372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4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Background and Requirement</a:t>
            </a:r>
            <a:endParaRPr kumimoji="0" lang="zh-CN" altLang="en-US" sz="1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1238250" y="1826259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标题 1"/>
          <p:cNvSpPr txBox="1"/>
          <p:nvPr/>
        </p:nvSpPr>
        <p:spPr>
          <a:xfrm>
            <a:off x="1504950" y="1765299"/>
            <a:ext cx="4160520" cy="304800"/>
          </a:xfrm>
          <a:prstGeom prst="rect">
            <a:avLst/>
          </a:prstGeom>
        </p:spPr>
        <p:txBody>
          <a:bodyPr lIns="73737" tIns="36869" rIns="73737" bIns="36869"/>
          <a:lstStyle/>
          <a:p>
            <a:pPr marL="0" marR="0" lvl="0" indent="0" algn="l" defTabSz="7372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4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System Design</a:t>
            </a:r>
            <a:endParaRPr kumimoji="0" lang="zh-CN" altLang="en-US" sz="1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1238250" y="2153919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标题 1"/>
          <p:cNvSpPr txBox="1"/>
          <p:nvPr/>
        </p:nvSpPr>
        <p:spPr>
          <a:xfrm>
            <a:off x="1504950" y="2092959"/>
            <a:ext cx="4160520" cy="304800"/>
          </a:xfrm>
          <a:prstGeom prst="rect">
            <a:avLst/>
          </a:prstGeom>
        </p:spPr>
        <p:txBody>
          <a:bodyPr lIns="73737" tIns="36869" rIns="73737" bIns="36869"/>
          <a:lstStyle/>
          <a:p>
            <a:pPr marL="0" marR="0" lvl="0" indent="0" algn="l" defTabSz="7372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Project Schedule</a:t>
            </a:r>
            <a:endParaRPr kumimoji="0" lang="zh-CN" altLang="en-US" sz="1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pic>
        <p:nvPicPr>
          <p:cNvPr id="17" name="Picture 24" descr="4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591050" y="1832653"/>
            <a:ext cx="1150989" cy="2385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Oval 13"/>
          <p:cNvSpPr/>
          <p:nvPr/>
        </p:nvSpPr>
        <p:spPr>
          <a:xfrm>
            <a:off x="1238250" y="2489199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标题 1"/>
          <p:cNvSpPr txBox="1"/>
          <p:nvPr/>
        </p:nvSpPr>
        <p:spPr>
          <a:xfrm>
            <a:off x="1504950" y="2428239"/>
            <a:ext cx="4160520" cy="304800"/>
          </a:xfrm>
          <a:prstGeom prst="rect">
            <a:avLst/>
          </a:prstGeom>
        </p:spPr>
        <p:txBody>
          <a:bodyPr lIns="73737" tIns="36869" rIns="73737" bIns="36869"/>
          <a:lstStyle/>
          <a:p>
            <a:pPr marL="0" marR="0" lvl="0" indent="0" algn="l" defTabSz="7372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400" b="1" noProof="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BOM and Product Introduction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238250" y="2816859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标题 1"/>
          <p:cNvSpPr txBox="1"/>
          <p:nvPr/>
        </p:nvSpPr>
        <p:spPr>
          <a:xfrm>
            <a:off x="1504950" y="2755899"/>
            <a:ext cx="4160520" cy="304800"/>
          </a:xfrm>
          <a:prstGeom prst="rect">
            <a:avLst/>
          </a:prstGeom>
        </p:spPr>
        <p:txBody>
          <a:bodyPr lIns="73737" tIns="36869" rIns="73737" bIns="36869"/>
          <a:lstStyle/>
          <a:p>
            <a:pPr marL="0" marR="0" lvl="0" indent="0" algn="l" defTabSz="7372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ITR Brief Introduction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sp>
        <p:nvSpPr>
          <p:cNvPr id="19" name="标题 1"/>
          <p:cNvSpPr txBox="1"/>
          <p:nvPr/>
        </p:nvSpPr>
        <p:spPr>
          <a:xfrm>
            <a:off x="582930" y="74611"/>
            <a:ext cx="5303520" cy="381000"/>
          </a:xfrm>
          <a:prstGeom prst="rect">
            <a:avLst/>
          </a:prstGeom>
        </p:spPr>
        <p:txBody>
          <a:bodyPr lIns="73737" tIns="36869" rIns="73737" bIns="36869"/>
          <a:lstStyle/>
          <a:p>
            <a:pPr marL="0" marR="0" lvl="0" indent="0" algn="l" defTabSz="7372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Agenda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/>
        </p:nvSpPr>
        <p:spPr>
          <a:xfrm>
            <a:off x="582930" y="74611"/>
            <a:ext cx="5303520" cy="381000"/>
          </a:xfrm>
          <a:prstGeom prst="rect">
            <a:avLst/>
          </a:prstGeom>
        </p:spPr>
        <p:txBody>
          <a:bodyPr lIns="73737" tIns="36869" rIns="73737" bIns="36869"/>
          <a:lstStyle/>
          <a:p>
            <a:pPr marL="0" marR="0" lvl="0" indent="0" algn="l" defTabSz="7372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b="1" noProof="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BOM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sp>
        <p:nvSpPr>
          <p:cNvPr id="55" name="标题 1"/>
          <p:cNvSpPr txBox="1"/>
          <p:nvPr/>
        </p:nvSpPr>
        <p:spPr>
          <a:xfrm>
            <a:off x="592934" y="636587"/>
            <a:ext cx="3083716" cy="3048000"/>
          </a:xfrm>
          <a:prstGeom prst="rect">
            <a:avLst/>
          </a:prstGeom>
        </p:spPr>
        <p:txBody>
          <a:bodyPr lIns="73737" tIns="36869" rIns="73737" bIns="36869"/>
          <a:lstStyle/>
          <a:p>
            <a:pPr lvl="0">
              <a:spcBef>
                <a:spcPct val="0"/>
              </a:spcBef>
              <a:defRPr/>
            </a:pPr>
            <a:r>
              <a:rPr lang="en-US" altLang="zh-CN" sz="1400" b="1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Please see the appendix.</a:t>
            </a:r>
            <a:endParaRPr lang="en-US" altLang="zh-CN" sz="1400" b="1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/>
        </p:nvSpPr>
        <p:spPr>
          <a:xfrm>
            <a:off x="582930" y="74611"/>
            <a:ext cx="5303520" cy="381000"/>
          </a:xfrm>
          <a:prstGeom prst="rect">
            <a:avLst/>
          </a:prstGeom>
        </p:spPr>
        <p:txBody>
          <a:bodyPr lIns="73737" tIns="36869" rIns="73737" bIns="36869"/>
          <a:lstStyle/>
          <a:p>
            <a:pPr marL="0" marR="0" lvl="0" indent="0" algn="l" defTabSz="7372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b="1" noProof="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Product Introduction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sp>
        <p:nvSpPr>
          <p:cNvPr id="55" name="标题 1"/>
          <p:cNvSpPr txBox="1"/>
          <p:nvPr/>
        </p:nvSpPr>
        <p:spPr>
          <a:xfrm>
            <a:off x="592934" y="636587"/>
            <a:ext cx="3083716" cy="3048000"/>
          </a:xfrm>
          <a:prstGeom prst="rect">
            <a:avLst/>
          </a:prstGeom>
        </p:spPr>
        <p:txBody>
          <a:bodyPr lIns="73737" tIns="36869" rIns="73737" bIns="36869"/>
          <a:lstStyle/>
          <a:p>
            <a:pPr lvl="0">
              <a:spcBef>
                <a:spcPct val="0"/>
              </a:spcBef>
              <a:defRPr/>
            </a:pPr>
            <a:r>
              <a:rPr lang="en-US" altLang="zh-CN" sz="1400" b="1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Please see the appendix.</a:t>
            </a:r>
            <a:endParaRPr lang="en-US" altLang="zh-CN" sz="1400" b="1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/>
        </p:nvSpPr>
        <p:spPr>
          <a:xfrm>
            <a:off x="582930" y="74611"/>
            <a:ext cx="5303520" cy="381000"/>
          </a:xfrm>
          <a:prstGeom prst="rect">
            <a:avLst/>
          </a:prstGeom>
        </p:spPr>
        <p:txBody>
          <a:bodyPr lIns="73737" tIns="36869" rIns="73737" bIns="36869"/>
          <a:lstStyle/>
          <a:p>
            <a:pPr marL="0" marR="0" lvl="0" indent="0" algn="l" defTabSz="7372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b="1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The Whole of Layout of New Plant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463165" y="558165"/>
            <a:ext cx="4572000" cy="3239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4802976" y="2742569"/>
            <a:ext cx="478636" cy="282579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472109" y="1611474"/>
            <a:ext cx="478636" cy="282579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4807745" y="1610678"/>
            <a:ext cx="666749" cy="1133475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274469" y="1885313"/>
            <a:ext cx="666749" cy="1133475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298280" y="3033075"/>
            <a:ext cx="573883" cy="30639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962650" y="1900175"/>
            <a:ext cx="557213" cy="327246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5303052" y="1904361"/>
            <a:ext cx="666749" cy="1133475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5862638" y="2225836"/>
            <a:ext cx="652458" cy="1108867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294437" y="2665412"/>
            <a:ext cx="287338" cy="160338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534095" y="2239105"/>
            <a:ext cx="297716" cy="174846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6296025" y="2242503"/>
            <a:ext cx="245264" cy="424497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6581775" y="2411570"/>
            <a:ext cx="242886" cy="417355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257800" y="1482090"/>
            <a:ext cx="195263" cy="111919"/>
          </a:xfrm>
          <a:prstGeom prst="line">
            <a:avLst/>
          </a:prstGeom>
          <a:ln w="12700">
            <a:solidFill>
              <a:srgbClr val="FF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591050" y="2623499"/>
            <a:ext cx="195263" cy="111919"/>
          </a:xfrm>
          <a:prstGeom prst="line">
            <a:avLst/>
          </a:prstGeom>
          <a:ln w="12700">
            <a:solidFill>
              <a:srgbClr val="FF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4781546" y="1592418"/>
            <a:ext cx="666749" cy="1133475"/>
          </a:xfrm>
          <a:prstGeom prst="line">
            <a:avLst/>
          </a:prstGeom>
          <a:ln w="12700">
            <a:solidFill>
              <a:srgbClr val="FF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4598194" y="1487646"/>
            <a:ext cx="664368" cy="1135063"/>
          </a:xfrm>
          <a:prstGeom prst="line">
            <a:avLst/>
          </a:prstGeom>
          <a:ln w="12700">
            <a:solidFill>
              <a:srgbClr val="FF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924425" y="1776572"/>
            <a:ext cx="71438" cy="4524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845844" y="1907540"/>
            <a:ext cx="71438" cy="4524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4848225" y="1784509"/>
            <a:ext cx="78581" cy="13096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4912509" y="1821018"/>
            <a:ext cx="78581" cy="13096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681990" y="1482407"/>
            <a:ext cx="304800" cy="125413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标题 1"/>
          <p:cNvSpPr txBox="1"/>
          <p:nvPr/>
        </p:nvSpPr>
        <p:spPr>
          <a:xfrm>
            <a:off x="956310" y="1429067"/>
            <a:ext cx="1386840" cy="228600"/>
          </a:xfrm>
          <a:prstGeom prst="rect">
            <a:avLst/>
          </a:prstGeom>
        </p:spPr>
        <p:txBody>
          <a:bodyPr lIns="73737" tIns="36869" rIns="73737" bIns="36869"/>
          <a:lstStyle/>
          <a:p>
            <a:pPr lvl="0">
              <a:spcBef>
                <a:spcPct val="0"/>
              </a:spcBef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: Guard room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681990" y="1741487"/>
            <a:ext cx="304800" cy="125413"/>
          </a:xfrm>
          <a:prstGeom prst="rect">
            <a:avLst/>
          </a:prstGeom>
          <a:noFill/>
          <a:ln w="12700"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标题 1"/>
          <p:cNvSpPr txBox="1"/>
          <p:nvPr/>
        </p:nvSpPr>
        <p:spPr>
          <a:xfrm>
            <a:off x="956310" y="1688147"/>
            <a:ext cx="1386840" cy="228600"/>
          </a:xfrm>
          <a:prstGeom prst="rect">
            <a:avLst/>
          </a:prstGeom>
        </p:spPr>
        <p:txBody>
          <a:bodyPr lIns="73737" tIns="36869" rIns="73737" bIns="36869"/>
          <a:lstStyle/>
          <a:p>
            <a:pPr lvl="0">
              <a:spcBef>
                <a:spcPct val="0"/>
              </a:spcBef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: Parking Area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81990" y="2000567"/>
            <a:ext cx="304800" cy="125413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标题 1"/>
          <p:cNvSpPr txBox="1"/>
          <p:nvPr/>
        </p:nvSpPr>
        <p:spPr>
          <a:xfrm>
            <a:off x="956310" y="1947227"/>
            <a:ext cx="1386840" cy="228600"/>
          </a:xfrm>
          <a:prstGeom prst="rect">
            <a:avLst/>
          </a:prstGeom>
        </p:spPr>
        <p:txBody>
          <a:bodyPr lIns="73737" tIns="36869" rIns="73737" bIns="36869"/>
          <a:lstStyle/>
          <a:p>
            <a:pPr lvl="0">
              <a:spcBef>
                <a:spcPct val="0"/>
              </a:spcBef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: Office Building Area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681990" y="2259647"/>
            <a:ext cx="304800" cy="125413"/>
          </a:xfrm>
          <a:prstGeom prst="rect">
            <a:avLst/>
          </a:prstGeom>
          <a:noFill/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标题 1"/>
          <p:cNvSpPr txBox="1"/>
          <p:nvPr/>
        </p:nvSpPr>
        <p:spPr>
          <a:xfrm>
            <a:off x="956310" y="2206307"/>
            <a:ext cx="1958340" cy="228600"/>
          </a:xfrm>
          <a:prstGeom prst="rect">
            <a:avLst/>
          </a:prstGeom>
        </p:spPr>
        <p:txBody>
          <a:bodyPr lIns="73737" tIns="36869" rIns="73737" bIns="36869"/>
          <a:lstStyle/>
          <a:p>
            <a:pPr lvl="0">
              <a:spcBef>
                <a:spcPct val="0"/>
              </a:spcBef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: Workshop Building Area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81990" y="2518727"/>
            <a:ext cx="304800" cy="125413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标题 1"/>
          <p:cNvSpPr txBox="1"/>
          <p:nvPr/>
        </p:nvSpPr>
        <p:spPr>
          <a:xfrm>
            <a:off x="956310" y="2465387"/>
            <a:ext cx="1805940" cy="228600"/>
          </a:xfrm>
          <a:prstGeom prst="rect">
            <a:avLst/>
          </a:prstGeom>
        </p:spPr>
        <p:txBody>
          <a:bodyPr lIns="73737" tIns="36869" rIns="73737" bIns="36869"/>
          <a:lstStyle/>
          <a:p>
            <a:pPr lvl="0">
              <a:spcBef>
                <a:spcPct val="0"/>
              </a:spcBef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: Warehouse Area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sp>
        <p:nvSpPr>
          <p:cNvPr id="64" name="标题 1"/>
          <p:cNvSpPr txBox="1"/>
          <p:nvPr/>
        </p:nvSpPr>
        <p:spPr>
          <a:xfrm>
            <a:off x="592934" y="636588"/>
            <a:ext cx="2914648" cy="609600"/>
          </a:xfrm>
          <a:prstGeom prst="rect">
            <a:avLst/>
          </a:prstGeom>
        </p:spPr>
        <p:txBody>
          <a:bodyPr lIns="73737" tIns="36869" rIns="73737" bIns="36869"/>
          <a:lstStyle/>
          <a:p>
            <a:pPr lvl="0">
              <a:spcBef>
                <a:spcPct val="0"/>
              </a:spcBef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There are four areas in this new plant which include Parking, Office, Workshop and Warehouse.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sp>
        <p:nvSpPr>
          <p:cNvPr id="69" name="标题 1"/>
          <p:cNvSpPr txBox="1"/>
          <p:nvPr/>
        </p:nvSpPr>
        <p:spPr>
          <a:xfrm>
            <a:off x="592934" y="2846387"/>
            <a:ext cx="2914648" cy="609600"/>
          </a:xfrm>
          <a:prstGeom prst="rect">
            <a:avLst/>
          </a:prstGeom>
        </p:spPr>
        <p:txBody>
          <a:bodyPr lIns="73737" tIns="36869" rIns="73737" bIns="36869"/>
          <a:lstStyle/>
          <a:p>
            <a:pPr lvl="0">
              <a:spcBef>
                <a:spcPct val="0"/>
              </a:spcBef>
              <a:defRPr/>
            </a:pPr>
            <a:r>
              <a:rPr lang="en-US" altLang="zh-CN" sz="1000" b="1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Note</a:t>
            </a: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: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Warehouse Area is not included in this design.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3"/>
          <p:cNvSpPr>
            <a:spLocks noChangeArrowheads="1"/>
          </p:cNvSpPr>
          <p:nvPr/>
        </p:nvSpPr>
        <p:spPr bwMode="grayWhite">
          <a:xfrm>
            <a:off x="933450" y="849948"/>
            <a:ext cx="5257800" cy="2438399"/>
          </a:xfrm>
          <a:prstGeom prst="roundRect">
            <a:avLst>
              <a:gd name="adj" fmla="val 958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60" name="Oval 59"/>
          <p:cNvSpPr/>
          <p:nvPr/>
        </p:nvSpPr>
        <p:spPr>
          <a:xfrm>
            <a:off x="1238250" y="1163319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标题 1"/>
          <p:cNvSpPr>
            <a:spLocks noGrp="1"/>
          </p:cNvSpPr>
          <p:nvPr>
            <p:ph type="title"/>
          </p:nvPr>
        </p:nvSpPr>
        <p:spPr>
          <a:xfrm>
            <a:off x="1504950" y="1102359"/>
            <a:ext cx="4160520" cy="304800"/>
          </a:xfrm>
        </p:spPr>
        <p:txBody>
          <a:bodyPr/>
          <a:lstStyle/>
          <a:p>
            <a:pPr algn="l"/>
            <a:r>
              <a:rPr lang="en-US" altLang="zh-C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1238250" y="1490979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标题 1"/>
          <p:cNvSpPr txBox="1"/>
          <p:nvPr/>
        </p:nvSpPr>
        <p:spPr>
          <a:xfrm>
            <a:off x="1504950" y="1430019"/>
            <a:ext cx="4160520" cy="304800"/>
          </a:xfrm>
          <a:prstGeom prst="rect">
            <a:avLst/>
          </a:prstGeom>
        </p:spPr>
        <p:txBody>
          <a:bodyPr lIns="73737" tIns="36869" rIns="73737" bIns="36869"/>
          <a:lstStyle/>
          <a:p>
            <a:pPr marL="0" marR="0" lvl="0" indent="0" algn="l" defTabSz="7372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4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Background and Requirement</a:t>
            </a:r>
            <a:endParaRPr kumimoji="0" lang="zh-CN" altLang="en-US" sz="1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1238250" y="1826259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标题 1"/>
          <p:cNvSpPr txBox="1"/>
          <p:nvPr/>
        </p:nvSpPr>
        <p:spPr>
          <a:xfrm>
            <a:off x="1504950" y="1765299"/>
            <a:ext cx="4160520" cy="304800"/>
          </a:xfrm>
          <a:prstGeom prst="rect">
            <a:avLst/>
          </a:prstGeom>
        </p:spPr>
        <p:txBody>
          <a:bodyPr lIns="73737" tIns="36869" rIns="73737" bIns="36869"/>
          <a:lstStyle/>
          <a:p>
            <a:pPr marL="0" marR="0" lvl="0" indent="0" algn="l" defTabSz="7372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4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System Design</a:t>
            </a:r>
            <a:endParaRPr kumimoji="0" lang="zh-CN" altLang="en-US" sz="1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1238250" y="2153919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标题 1"/>
          <p:cNvSpPr txBox="1"/>
          <p:nvPr/>
        </p:nvSpPr>
        <p:spPr>
          <a:xfrm>
            <a:off x="1504950" y="2092959"/>
            <a:ext cx="4160520" cy="304800"/>
          </a:xfrm>
          <a:prstGeom prst="rect">
            <a:avLst/>
          </a:prstGeom>
        </p:spPr>
        <p:txBody>
          <a:bodyPr lIns="73737" tIns="36869" rIns="73737" bIns="36869"/>
          <a:lstStyle/>
          <a:p>
            <a:pPr marL="0" marR="0" lvl="0" indent="0" algn="l" defTabSz="7372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Project Schedule</a:t>
            </a:r>
            <a:endParaRPr kumimoji="0" lang="zh-CN" altLang="en-US" sz="1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pic>
        <p:nvPicPr>
          <p:cNvPr id="17" name="Picture 24" descr="4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591050" y="1832653"/>
            <a:ext cx="1150989" cy="2385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Oval 13"/>
          <p:cNvSpPr/>
          <p:nvPr/>
        </p:nvSpPr>
        <p:spPr>
          <a:xfrm>
            <a:off x="1238250" y="2489199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标题 1"/>
          <p:cNvSpPr txBox="1"/>
          <p:nvPr/>
        </p:nvSpPr>
        <p:spPr>
          <a:xfrm>
            <a:off x="1504950" y="2428239"/>
            <a:ext cx="4160520" cy="304800"/>
          </a:xfrm>
          <a:prstGeom prst="rect">
            <a:avLst/>
          </a:prstGeom>
        </p:spPr>
        <p:txBody>
          <a:bodyPr lIns="73737" tIns="36869" rIns="73737" bIns="36869"/>
          <a:lstStyle/>
          <a:p>
            <a:pPr marL="0" marR="0" lvl="0" indent="0" algn="l" defTabSz="7372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400" noProof="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BOM and Product Introduction</a:t>
            </a:r>
            <a:endParaRPr kumimoji="0" lang="zh-CN" altLang="en-US" sz="1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238250" y="2816859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标题 1"/>
          <p:cNvSpPr txBox="1"/>
          <p:nvPr/>
        </p:nvSpPr>
        <p:spPr>
          <a:xfrm>
            <a:off x="1504950" y="2755899"/>
            <a:ext cx="4160520" cy="304800"/>
          </a:xfrm>
          <a:prstGeom prst="rect">
            <a:avLst/>
          </a:prstGeom>
        </p:spPr>
        <p:txBody>
          <a:bodyPr lIns="73737" tIns="36869" rIns="73737" bIns="36869"/>
          <a:lstStyle/>
          <a:p>
            <a:pPr marL="0" marR="0" lvl="0" indent="0" algn="l" defTabSz="7372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ITR Brief Introduction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sp>
        <p:nvSpPr>
          <p:cNvPr id="19" name="标题 1"/>
          <p:cNvSpPr txBox="1"/>
          <p:nvPr/>
        </p:nvSpPr>
        <p:spPr>
          <a:xfrm>
            <a:off x="582930" y="74611"/>
            <a:ext cx="5303520" cy="381000"/>
          </a:xfrm>
          <a:prstGeom prst="rect">
            <a:avLst/>
          </a:prstGeom>
        </p:spPr>
        <p:txBody>
          <a:bodyPr lIns="73737" tIns="36869" rIns="73737" bIns="36869"/>
          <a:lstStyle/>
          <a:p>
            <a:pPr marL="0" marR="0" lvl="0" indent="0" algn="l" defTabSz="7372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Agenda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>
            <a:spLocks noChangeArrowheads="1"/>
          </p:cNvSpPr>
          <p:nvPr/>
        </p:nvSpPr>
        <p:spPr bwMode="auto">
          <a:xfrm>
            <a:off x="740570" y="895353"/>
            <a:ext cx="6096000" cy="712786"/>
          </a:xfrm>
          <a:prstGeom prst="roundRect">
            <a:avLst>
              <a:gd name="adj" fmla="val 0"/>
            </a:avLst>
          </a:prstGeom>
          <a:solidFill>
            <a:srgbClr val="FF9900"/>
          </a:solidFill>
          <a:ln w="28575">
            <a:solidFill>
              <a:schemeClr val="bg1"/>
            </a:solidFill>
            <a:round/>
          </a:ln>
          <a:effectLst/>
        </p:spPr>
        <p:txBody>
          <a:bodyPr lIns="274320" tIns="182880" rIns="365760" bIns="182880" anchor="ctr"/>
          <a:lstStyle/>
          <a:p>
            <a:pPr marL="914400" fontAlgn="auto">
              <a:spcBef>
                <a:spcPts val="0"/>
              </a:spcBef>
              <a:spcAft>
                <a:spcPts val="1200"/>
              </a:spcAft>
              <a:buClr>
                <a:srgbClr val="4D4D4D"/>
              </a:buClr>
              <a:defRPr/>
            </a:pPr>
            <a:endParaRPr lang="en-US" dirty="0">
              <a:solidFill>
                <a:srgbClr val="333333"/>
              </a:solidFill>
              <a:latin typeface="Arial" panose="020B0604020202020204"/>
              <a:cs typeface="MS PGothic" panose="020B0600070205080204" charset="-128"/>
            </a:endParaRPr>
          </a:p>
        </p:txBody>
      </p:sp>
      <p:sp>
        <p:nvSpPr>
          <p:cNvPr id="13" name="标题 1"/>
          <p:cNvSpPr txBox="1"/>
          <p:nvPr/>
        </p:nvSpPr>
        <p:spPr>
          <a:xfrm>
            <a:off x="804866" y="1036634"/>
            <a:ext cx="5931693" cy="583409"/>
          </a:xfrm>
          <a:prstGeom prst="rect">
            <a:avLst/>
          </a:prstGeom>
        </p:spPr>
        <p:txBody>
          <a:bodyPr lIns="73737" tIns="36869" rIns="73737" bIns="36869"/>
          <a:lstStyle/>
          <a:p>
            <a:pPr>
              <a:spcBef>
                <a:spcPct val="0"/>
              </a:spcBef>
              <a:defRPr/>
            </a:pPr>
            <a:r>
              <a:rPr lang="en-US" altLang="zh-CN" sz="12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China’s largest and oldest IT turnkey solutions provider, long-term IT-partner in China, for the design, implementation, and ongoing maintenance of their physical IT systems:</a:t>
            </a:r>
            <a:endParaRPr lang="en-US" altLang="zh-CN" sz="12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>
            <a:spLocks noChangeArrowheads="1"/>
          </p:cNvSpPr>
          <p:nvPr/>
        </p:nvSpPr>
        <p:spPr bwMode="auto">
          <a:xfrm>
            <a:off x="976319" y="2031209"/>
            <a:ext cx="1288255" cy="712786"/>
          </a:xfrm>
          <a:prstGeom prst="roundRect">
            <a:avLst>
              <a:gd name="adj" fmla="val 0"/>
            </a:avLst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bg1"/>
            </a:solidFill>
            <a:round/>
          </a:ln>
          <a:effectLst/>
        </p:spPr>
        <p:txBody>
          <a:bodyPr lIns="274320" tIns="182880" rIns="365760" bIns="182880" anchor="ctr"/>
          <a:lstStyle/>
          <a:p>
            <a:pPr marL="914400" fontAlgn="auto">
              <a:spcBef>
                <a:spcPts val="0"/>
              </a:spcBef>
              <a:spcAft>
                <a:spcPts val="1200"/>
              </a:spcAft>
              <a:buClr>
                <a:srgbClr val="4D4D4D"/>
              </a:buClr>
              <a:defRPr/>
            </a:pPr>
            <a:endParaRPr lang="en-US" dirty="0">
              <a:solidFill>
                <a:srgbClr val="333333"/>
              </a:solidFill>
              <a:latin typeface="Arial" panose="020B0604020202020204"/>
              <a:cs typeface="MS PGothic" panose="020B0600070205080204" charset="-128"/>
            </a:endParaRPr>
          </a:p>
        </p:txBody>
      </p:sp>
      <p:sp>
        <p:nvSpPr>
          <p:cNvPr id="15" name="标题 1"/>
          <p:cNvSpPr txBox="1"/>
          <p:nvPr/>
        </p:nvSpPr>
        <p:spPr>
          <a:xfrm>
            <a:off x="1095383" y="2167731"/>
            <a:ext cx="1195383" cy="583409"/>
          </a:xfrm>
          <a:prstGeom prst="rect">
            <a:avLst/>
          </a:prstGeom>
        </p:spPr>
        <p:txBody>
          <a:bodyPr lIns="73737" tIns="36869" rIns="73737" bIns="36869"/>
          <a:lstStyle/>
          <a:p>
            <a:pPr lvl="0">
              <a:spcBef>
                <a:spcPct val="0"/>
              </a:spcBef>
              <a:defRPr/>
            </a:pPr>
            <a:r>
              <a:rPr lang="en-US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IT Workplace Management</a:t>
            </a:r>
            <a:endParaRPr lang="zh-CN" alt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>
            <a:spLocks noChangeArrowheads="1"/>
          </p:cNvSpPr>
          <p:nvPr/>
        </p:nvSpPr>
        <p:spPr bwMode="auto">
          <a:xfrm>
            <a:off x="2397925" y="2031209"/>
            <a:ext cx="1288255" cy="712786"/>
          </a:xfrm>
          <a:prstGeom prst="roundRect">
            <a:avLst>
              <a:gd name="adj" fmla="val 0"/>
            </a:avLst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bg1"/>
            </a:solidFill>
            <a:round/>
          </a:ln>
          <a:effectLst/>
        </p:spPr>
        <p:txBody>
          <a:bodyPr lIns="274320" tIns="182880" rIns="365760" bIns="182880" anchor="ctr"/>
          <a:lstStyle/>
          <a:p>
            <a:pPr marL="914400" fontAlgn="auto">
              <a:spcBef>
                <a:spcPts val="0"/>
              </a:spcBef>
              <a:spcAft>
                <a:spcPts val="1200"/>
              </a:spcAft>
              <a:buClr>
                <a:srgbClr val="4D4D4D"/>
              </a:buClr>
              <a:defRPr/>
            </a:pPr>
            <a:endParaRPr lang="en-US" dirty="0">
              <a:solidFill>
                <a:srgbClr val="333333"/>
              </a:solidFill>
              <a:latin typeface="Arial" panose="020B0604020202020204"/>
              <a:cs typeface="MS PGothic" panose="020B0600070205080204" charset="-128"/>
            </a:endParaRPr>
          </a:p>
        </p:txBody>
      </p:sp>
      <p:sp>
        <p:nvSpPr>
          <p:cNvPr id="23" name="标题 1"/>
          <p:cNvSpPr txBox="1"/>
          <p:nvPr/>
        </p:nvSpPr>
        <p:spPr>
          <a:xfrm>
            <a:off x="2588429" y="2084387"/>
            <a:ext cx="1195383" cy="583409"/>
          </a:xfrm>
          <a:prstGeom prst="rect">
            <a:avLst/>
          </a:prstGeom>
        </p:spPr>
        <p:txBody>
          <a:bodyPr lIns="73737" tIns="36869" rIns="73737" bIns="36869"/>
          <a:lstStyle/>
          <a:p>
            <a:pPr>
              <a:spcBef>
                <a:spcPct val="0"/>
              </a:spcBef>
              <a:defRPr/>
            </a:pPr>
            <a:r>
              <a:rPr lang="en-US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Server &amp; Networking</a:t>
            </a:r>
            <a:endParaRPr lang="en-US" altLang="zh-CN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en-US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Data Center</a:t>
            </a:r>
            <a:endParaRPr lang="zh-CN" alt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23"/>
          <p:cNvSpPr>
            <a:spLocks noChangeArrowheads="1"/>
          </p:cNvSpPr>
          <p:nvPr/>
        </p:nvSpPr>
        <p:spPr bwMode="auto">
          <a:xfrm>
            <a:off x="3836199" y="2031209"/>
            <a:ext cx="1288255" cy="712786"/>
          </a:xfrm>
          <a:prstGeom prst="roundRect">
            <a:avLst>
              <a:gd name="adj" fmla="val 0"/>
            </a:avLst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bg1"/>
            </a:solidFill>
            <a:round/>
          </a:ln>
          <a:effectLst/>
        </p:spPr>
        <p:txBody>
          <a:bodyPr lIns="274320" tIns="182880" rIns="365760" bIns="182880" anchor="ctr"/>
          <a:lstStyle/>
          <a:p>
            <a:pPr marL="914400" fontAlgn="auto">
              <a:spcBef>
                <a:spcPts val="0"/>
              </a:spcBef>
              <a:spcAft>
                <a:spcPts val="1200"/>
              </a:spcAft>
              <a:buClr>
                <a:srgbClr val="4D4D4D"/>
              </a:buClr>
              <a:defRPr/>
            </a:pPr>
            <a:endParaRPr lang="en-US" dirty="0">
              <a:solidFill>
                <a:srgbClr val="333333"/>
              </a:solidFill>
              <a:latin typeface="Arial" panose="020B0604020202020204"/>
              <a:cs typeface="MS PGothic" panose="020B0600070205080204" charset="-128"/>
            </a:endParaRPr>
          </a:p>
        </p:txBody>
      </p:sp>
      <p:sp>
        <p:nvSpPr>
          <p:cNvPr id="25" name="标题 1"/>
          <p:cNvSpPr txBox="1"/>
          <p:nvPr/>
        </p:nvSpPr>
        <p:spPr>
          <a:xfrm>
            <a:off x="3829050" y="2084387"/>
            <a:ext cx="1321587" cy="583409"/>
          </a:xfrm>
          <a:prstGeom prst="rect">
            <a:avLst/>
          </a:prstGeom>
        </p:spPr>
        <p:txBody>
          <a:bodyPr lIns="73737" tIns="36869" rIns="73737" bIns="36869"/>
          <a:lstStyle/>
          <a:p>
            <a:pPr lvl="0">
              <a:spcBef>
                <a:spcPct val="0"/>
              </a:spcBef>
              <a:defRPr/>
            </a:pPr>
            <a:r>
              <a:rPr lang="en-US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Structured Cabling</a:t>
            </a:r>
            <a:endParaRPr lang="en-US" altLang="zh-CN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Physical Security</a:t>
            </a:r>
            <a:endParaRPr lang="en-US" altLang="zh-CN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le 25"/>
          <p:cNvSpPr>
            <a:spLocks noChangeArrowheads="1"/>
          </p:cNvSpPr>
          <p:nvPr/>
        </p:nvSpPr>
        <p:spPr bwMode="auto">
          <a:xfrm>
            <a:off x="5257803" y="2031209"/>
            <a:ext cx="1288255" cy="712786"/>
          </a:xfrm>
          <a:prstGeom prst="roundRect">
            <a:avLst>
              <a:gd name="adj" fmla="val 0"/>
            </a:avLst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bg1"/>
            </a:solidFill>
            <a:round/>
          </a:ln>
          <a:effectLst/>
        </p:spPr>
        <p:txBody>
          <a:bodyPr lIns="274320" tIns="182880" rIns="365760" bIns="182880" anchor="ctr"/>
          <a:lstStyle/>
          <a:p>
            <a:pPr marL="914400" fontAlgn="auto">
              <a:spcBef>
                <a:spcPts val="0"/>
              </a:spcBef>
              <a:spcAft>
                <a:spcPts val="1200"/>
              </a:spcAft>
              <a:buClr>
                <a:srgbClr val="4D4D4D"/>
              </a:buClr>
              <a:defRPr/>
            </a:pPr>
            <a:endParaRPr lang="en-US" dirty="0">
              <a:solidFill>
                <a:srgbClr val="333333"/>
              </a:solidFill>
              <a:latin typeface="Arial" panose="020B0604020202020204"/>
              <a:cs typeface="MS PGothic" panose="020B0600070205080204" charset="-128"/>
            </a:endParaRPr>
          </a:p>
        </p:txBody>
      </p:sp>
      <p:sp>
        <p:nvSpPr>
          <p:cNvPr id="27" name="标题 1"/>
          <p:cNvSpPr txBox="1"/>
          <p:nvPr/>
        </p:nvSpPr>
        <p:spPr>
          <a:xfrm>
            <a:off x="5334003" y="2174875"/>
            <a:ext cx="1195383" cy="583409"/>
          </a:xfrm>
          <a:prstGeom prst="rect">
            <a:avLst/>
          </a:prstGeom>
        </p:spPr>
        <p:txBody>
          <a:bodyPr lIns="73737" tIns="36869" rIns="73737" bIns="36869"/>
          <a:lstStyle/>
          <a:p>
            <a:pPr>
              <a:spcBef>
                <a:spcPct val="0"/>
              </a:spcBef>
              <a:defRPr/>
            </a:pPr>
            <a:r>
              <a:rPr lang="en-US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Voice Systems</a:t>
            </a:r>
            <a:endParaRPr lang="en-US" altLang="zh-CN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en-US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Audio-Video</a:t>
            </a:r>
            <a:endParaRPr lang="en-US" altLang="zh-CN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标题 1"/>
          <p:cNvSpPr txBox="1"/>
          <p:nvPr/>
        </p:nvSpPr>
        <p:spPr>
          <a:xfrm>
            <a:off x="582930" y="74611"/>
            <a:ext cx="5303520" cy="381000"/>
          </a:xfrm>
          <a:prstGeom prst="rect">
            <a:avLst/>
          </a:prstGeom>
        </p:spPr>
        <p:txBody>
          <a:bodyPr lIns="73737" tIns="36869" rIns="73737" bIns="36869"/>
          <a:lstStyle/>
          <a:p>
            <a:pPr marL="0" marR="0" lvl="0" indent="0" algn="l" defTabSz="7372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b="1" noProof="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Overview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ITR map united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478882" y="350835"/>
            <a:ext cx="4552800" cy="3379808"/>
          </a:xfrm>
          <a:prstGeom prst="rect">
            <a:avLst/>
          </a:prstGeom>
        </p:spPr>
      </p:pic>
      <p:sp>
        <p:nvSpPr>
          <p:cNvPr id="17" name="Line 836"/>
          <p:cNvSpPr>
            <a:spLocks noChangeShapeType="1"/>
          </p:cNvSpPr>
          <p:nvPr/>
        </p:nvSpPr>
        <p:spPr bwMode="auto">
          <a:xfrm>
            <a:off x="479636" y="1591704"/>
            <a:ext cx="0" cy="1224633"/>
          </a:xfrm>
          <a:prstGeom prst="line">
            <a:avLst/>
          </a:prstGeom>
          <a:noFill/>
          <a:ln w="38100">
            <a:solidFill>
              <a:srgbClr val="969696"/>
            </a:solidFill>
            <a:round/>
          </a:ln>
        </p:spPr>
        <p:txBody>
          <a:bodyPr/>
          <a:lstStyle/>
          <a:p>
            <a:endParaRPr lang="zh-CN" altLang="en-US" sz="1200"/>
          </a:p>
        </p:txBody>
      </p:sp>
      <p:sp>
        <p:nvSpPr>
          <p:cNvPr id="18" name="Line 837"/>
          <p:cNvSpPr>
            <a:spLocks noChangeShapeType="1"/>
          </p:cNvSpPr>
          <p:nvPr/>
        </p:nvSpPr>
        <p:spPr bwMode="auto">
          <a:xfrm>
            <a:off x="479636" y="2408127"/>
            <a:ext cx="398848" cy="1500"/>
          </a:xfrm>
          <a:prstGeom prst="line">
            <a:avLst/>
          </a:prstGeom>
          <a:noFill/>
          <a:ln w="38100">
            <a:solidFill>
              <a:srgbClr val="969696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 sz="1200"/>
          </a:p>
        </p:txBody>
      </p:sp>
      <p:sp>
        <p:nvSpPr>
          <p:cNvPr id="19" name="Line 838"/>
          <p:cNvSpPr>
            <a:spLocks noChangeShapeType="1"/>
          </p:cNvSpPr>
          <p:nvPr/>
        </p:nvSpPr>
        <p:spPr bwMode="auto">
          <a:xfrm flipV="1">
            <a:off x="472384" y="2025428"/>
            <a:ext cx="398848" cy="3002"/>
          </a:xfrm>
          <a:prstGeom prst="line">
            <a:avLst/>
          </a:prstGeom>
          <a:noFill/>
          <a:ln w="38100">
            <a:solidFill>
              <a:srgbClr val="969696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 sz="1200"/>
          </a:p>
        </p:txBody>
      </p:sp>
      <p:sp>
        <p:nvSpPr>
          <p:cNvPr id="20" name="Line 839"/>
          <p:cNvSpPr>
            <a:spLocks noChangeShapeType="1"/>
          </p:cNvSpPr>
          <p:nvPr/>
        </p:nvSpPr>
        <p:spPr bwMode="auto">
          <a:xfrm>
            <a:off x="479636" y="2816338"/>
            <a:ext cx="398848" cy="1500"/>
          </a:xfrm>
          <a:prstGeom prst="line">
            <a:avLst/>
          </a:prstGeom>
          <a:noFill/>
          <a:ln w="38100">
            <a:solidFill>
              <a:srgbClr val="969696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 sz="1200"/>
          </a:p>
        </p:txBody>
      </p:sp>
      <p:pic>
        <p:nvPicPr>
          <p:cNvPr id="21" name="Picture 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875" y="1169987"/>
            <a:ext cx="2028688" cy="472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6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8484" y="1845334"/>
            <a:ext cx="913725" cy="400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7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5623" y="2612231"/>
            <a:ext cx="1067825" cy="384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7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3809" y="2259549"/>
            <a:ext cx="1686041" cy="306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标题 1"/>
          <p:cNvSpPr txBox="1"/>
          <p:nvPr/>
        </p:nvSpPr>
        <p:spPr>
          <a:xfrm>
            <a:off x="582930" y="74611"/>
            <a:ext cx="5303520" cy="381000"/>
          </a:xfrm>
          <a:prstGeom prst="rect">
            <a:avLst/>
          </a:prstGeom>
        </p:spPr>
        <p:txBody>
          <a:bodyPr lIns="73737" tIns="36869" rIns="73737" bIns="36869"/>
          <a:lstStyle/>
          <a:p>
            <a:pPr marL="0" marR="0" lvl="0" indent="0" algn="l" defTabSz="7372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b="1" noProof="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IT Group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0" y="1550987"/>
            <a:ext cx="7200900" cy="514033"/>
          </a:xfrm>
          <a:prstGeom prst="rect">
            <a:avLst/>
          </a:prstGeom>
          <a:noFill/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50000" endA="300" endPos="90000" dist="50800" dir="5400000" sy="-100000" algn="bl" rotWithShape="0"/>
          </a:effectLst>
        </p:spPr>
        <p:txBody>
          <a:bodyPr vert="horz" wrap="square" lIns="0" tIns="45718" rIns="91436" bIns="45718" numCol="1" anchor="t" anchorCtr="0" compatLnSpc="1"/>
          <a:lstStyle>
            <a:lvl1pPr marL="170180" indent="-170180" algn="l" rtl="0" eaLnBrk="0" fontAlgn="base" hangingPunct="0">
              <a:spcBef>
                <a:spcPts val="800"/>
              </a:spcBef>
              <a:spcAft>
                <a:spcPts val="400"/>
              </a:spcAft>
              <a:buClr>
                <a:srgbClr val="F37B19"/>
              </a:buClr>
              <a:buSzPct val="100000"/>
              <a:buFont typeface="Arial" panose="020B0604020202020204"/>
              <a:buChar char="•"/>
              <a:defRPr sz="2200" b="1">
                <a:solidFill>
                  <a:srgbClr val="474E5A"/>
                </a:solidFill>
                <a:latin typeface="+mn-lt"/>
                <a:ea typeface="MS PGothic" panose="020B0600070205080204" charset="-128"/>
                <a:cs typeface="+mn-cs"/>
              </a:defRPr>
            </a:lvl1pPr>
            <a:lvl2pPr marL="516255" indent="-171450" algn="l" rtl="0" eaLnBrk="0" fontAlgn="base" hangingPunct="0">
              <a:spcBef>
                <a:spcPct val="0"/>
              </a:spcBef>
              <a:spcAft>
                <a:spcPts val="500"/>
              </a:spcAft>
              <a:buClr>
                <a:srgbClr val="4EB6D1"/>
              </a:buClr>
              <a:buSzPct val="90000"/>
              <a:buFont typeface="Lucida Grande"/>
              <a:buChar char="­"/>
              <a:defRPr sz="2000">
                <a:solidFill>
                  <a:srgbClr val="474E5A"/>
                </a:solidFill>
                <a:latin typeface="+mn-lt"/>
                <a:ea typeface="MS PGothic" panose="020B0600070205080204" charset="-128"/>
              </a:defRPr>
            </a:lvl2pPr>
            <a:lvl3pPr marL="862330" indent="-173355" algn="l" defTabSz="909320" rtl="0" eaLnBrk="0" fontAlgn="base" hangingPunct="0">
              <a:spcBef>
                <a:spcPct val="0"/>
              </a:spcBef>
              <a:spcAft>
                <a:spcPts val="500"/>
              </a:spcAft>
              <a:buClr>
                <a:srgbClr val="539743"/>
              </a:buClr>
              <a:buSzPct val="100000"/>
              <a:buFont typeface="Arial" panose="020B0604020202020204"/>
              <a:buChar char="•"/>
              <a:defRPr>
                <a:solidFill>
                  <a:srgbClr val="474E5A"/>
                </a:solidFill>
                <a:latin typeface="+mn-lt"/>
                <a:ea typeface="MS PGothic" panose="020B0600070205080204" charset="-128"/>
              </a:defRPr>
            </a:lvl3pPr>
            <a:lvl4pPr marL="1202055" indent="-177800" algn="l" rtl="0" eaLnBrk="0" fontAlgn="base" hangingPunct="0">
              <a:spcBef>
                <a:spcPct val="0"/>
              </a:spcBef>
              <a:spcAft>
                <a:spcPts val="500"/>
              </a:spcAft>
              <a:buClr>
                <a:srgbClr val="002354"/>
              </a:buClr>
              <a:buFont typeface="Arial" panose="020B0604020202020204" pitchFamily="34" charset="0"/>
              <a:buChar char="–"/>
              <a:defRPr sz="1600">
                <a:solidFill>
                  <a:srgbClr val="474E5A"/>
                </a:solidFill>
                <a:latin typeface="+mn-lt"/>
                <a:ea typeface="MS PGothic" panose="020B0600070205080204" charset="-128"/>
              </a:defRPr>
            </a:lvl4pPr>
            <a:lvl5pPr marL="1541780" indent="-173355" algn="l" rtl="0" eaLnBrk="0" fontAlgn="base" hangingPunct="0">
              <a:spcBef>
                <a:spcPct val="0"/>
              </a:spcBef>
              <a:spcAft>
                <a:spcPts val="500"/>
              </a:spcAft>
              <a:buClr>
                <a:srgbClr val="18668E"/>
              </a:buClr>
              <a:buFont typeface="Wingdings" panose="05000000000000000000" pitchFamily="2" charset="2"/>
              <a:buChar char="§"/>
              <a:defRPr sz="1600">
                <a:solidFill>
                  <a:srgbClr val="474E5A"/>
                </a:solidFill>
                <a:latin typeface="+mn-lt"/>
                <a:ea typeface="MS PGothic" panose="020B0600070205080204" charset="-128"/>
              </a:defRPr>
            </a:lvl5pPr>
            <a:lvl6pPr marL="1889125" indent="-173355" algn="l" rtl="0" fontAlgn="base">
              <a:spcBef>
                <a:spcPct val="0"/>
              </a:spcBef>
              <a:spcAft>
                <a:spcPts val="5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2346325" indent="-173355" algn="l" rtl="0" fontAlgn="base">
              <a:spcBef>
                <a:spcPct val="0"/>
              </a:spcBef>
              <a:spcAft>
                <a:spcPts val="5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803525" indent="-173355" algn="l" rtl="0" fontAlgn="base">
              <a:spcBef>
                <a:spcPct val="0"/>
              </a:spcBef>
              <a:spcAft>
                <a:spcPts val="5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3260725" indent="-173355" algn="l" rtl="0" fontAlgn="base">
              <a:spcBef>
                <a:spcPct val="0"/>
              </a:spcBef>
              <a:spcAft>
                <a:spcPts val="5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 algn="ctr">
              <a:spcBef>
                <a:spcPts val="800"/>
              </a:spcBef>
              <a:spcAft>
                <a:spcPts val="400"/>
              </a:spcAft>
              <a:buClr>
                <a:schemeClr val="tx1"/>
              </a:buClr>
              <a:buSzPct val="100000"/>
              <a:buNone/>
            </a:pPr>
            <a:r>
              <a:rPr lang="en-US" altLang="zh-CN" sz="2800" b="1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Thank You</a:t>
            </a:r>
            <a:endParaRPr lang="en-US" altLang="zh-CN" sz="2800" b="1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1"/>
            <a:ext cx="7200900" cy="10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/>
        </p:nvSpPr>
        <p:spPr>
          <a:xfrm>
            <a:off x="582930" y="74611"/>
            <a:ext cx="5303520" cy="381000"/>
          </a:xfrm>
          <a:prstGeom prst="rect">
            <a:avLst/>
          </a:prstGeom>
        </p:spPr>
        <p:txBody>
          <a:bodyPr lIns="73737" tIns="36869" rIns="73737" bIns="36869"/>
          <a:lstStyle/>
          <a:p>
            <a:pPr marL="0" marR="0" lvl="0" indent="0" algn="l" defTabSz="7372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b="1" noProof="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Sectional Elevation of New Plant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696596" y="2137727"/>
            <a:ext cx="5317614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标题 1"/>
          <p:cNvSpPr txBox="1"/>
          <p:nvPr/>
        </p:nvSpPr>
        <p:spPr>
          <a:xfrm>
            <a:off x="592934" y="636587"/>
            <a:ext cx="1407316" cy="1981200"/>
          </a:xfrm>
          <a:prstGeom prst="rect">
            <a:avLst/>
          </a:prstGeom>
        </p:spPr>
        <p:txBody>
          <a:bodyPr lIns="73737" tIns="36869" rIns="73737" bIns="36869"/>
          <a:lstStyle/>
          <a:p>
            <a:pPr lvl="0">
              <a:spcBef>
                <a:spcPct val="0"/>
              </a:spcBef>
              <a:defRPr/>
            </a:pPr>
            <a:r>
              <a:rPr lang="en-US" altLang="zh-CN" sz="1000" b="1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Outdoor</a:t>
            </a:r>
            <a:endParaRPr lang="en-US" altLang="zh-CN" sz="1000" b="1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1.Parking Area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sp>
        <p:nvSpPr>
          <p:cNvPr id="7" name="标题 1"/>
          <p:cNvSpPr txBox="1"/>
          <p:nvPr/>
        </p:nvSpPr>
        <p:spPr>
          <a:xfrm>
            <a:off x="1847850" y="636587"/>
            <a:ext cx="2895600" cy="2057400"/>
          </a:xfrm>
          <a:prstGeom prst="rect">
            <a:avLst/>
          </a:prstGeom>
        </p:spPr>
        <p:txBody>
          <a:bodyPr lIns="73737" tIns="36869" rIns="73737" bIns="36869"/>
          <a:lstStyle/>
          <a:p>
            <a:pPr lvl="0">
              <a:spcBef>
                <a:spcPct val="0"/>
              </a:spcBef>
              <a:defRPr/>
            </a:pPr>
            <a:r>
              <a:rPr lang="en-US" altLang="zh-CN" sz="1000" b="1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Indoor</a:t>
            </a:r>
            <a:endParaRPr lang="en-US" altLang="zh-CN" sz="1000" b="1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1.Guard Room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  - Total of one room.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2.Office Building Area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  - Total of five floors.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  - Total of 13110m</a:t>
            </a:r>
            <a:r>
              <a:rPr lang="en-US" altLang="zh-CN" sz="1000" baseline="30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2</a:t>
            </a: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, each floor is 95m x 27.6m.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  - Each floor high is 5m.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3.Workshop Building Area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  - Total of two floors.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  - Total of 10868m</a:t>
            </a:r>
            <a:r>
              <a:rPr lang="en-US" altLang="zh-CN" sz="1000" baseline="30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2</a:t>
            </a: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, each floor is 96m x 56.6m.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  - Each floor high is 5m.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4.Warehouse Area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   - N/A.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/>
        </p:nvSpPr>
        <p:spPr>
          <a:xfrm>
            <a:off x="582930" y="74611"/>
            <a:ext cx="5303520" cy="381000"/>
          </a:xfrm>
          <a:prstGeom prst="rect">
            <a:avLst/>
          </a:prstGeom>
        </p:spPr>
        <p:txBody>
          <a:bodyPr lIns="73737" tIns="36869" rIns="73737" bIns="36869"/>
          <a:lstStyle/>
          <a:p>
            <a:pPr marL="0" marR="0" lvl="0" indent="0" algn="l" defTabSz="7372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b="1" noProof="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Layouts of Office and Workshop Areas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75796" y="1105534"/>
            <a:ext cx="1492169" cy="1436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6070" y="1097914"/>
            <a:ext cx="1466850" cy="1436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1100" y="1105534"/>
            <a:ext cx="1497330" cy="142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66" y="3151946"/>
            <a:ext cx="1489710" cy="587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3168062"/>
            <a:ext cx="1482090" cy="577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标题 1"/>
          <p:cNvSpPr txBox="1"/>
          <p:nvPr/>
        </p:nvSpPr>
        <p:spPr>
          <a:xfrm>
            <a:off x="476250" y="560387"/>
            <a:ext cx="1864516" cy="533400"/>
          </a:xfrm>
          <a:prstGeom prst="rect">
            <a:avLst/>
          </a:prstGeom>
        </p:spPr>
        <p:txBody>
          <a:bodyPr lIns="73737" tIns="36869" rIns="73737" bIns="36869"/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Office Building Area - </a:t>
            </a:r>
            <a:r>
              <a:rPr lang="en-US" altLang="zh-CN" sz="1000" b="1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F1</a:t>
            </a:r>
            <a:endParaRPr lang="en-US" altLang="zh-CN" sz="1000" b="1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&amp;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Workshop Building Area - </a:t>
            </a:r>
            <a:r>
              <a:rPr lang="en-US" altLang="zh-CN" sz="1000" b="1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F1</a:t>
            </a:r>
            <a:endParaRPr lang="en-US" altLang="zh-CN" sz="1000" b="1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sp>
        <p:nvSpPr>
          <p:cNvPr id="12" name="标题 1"/>
          <p:cNvSpPr txBox="1"/>
          <p:nvPr/>
        </p:nvSpPr>
        <p:spPr>
          <a:xfrm>
            <a:off x="2650334" y="560387"/>
            <a:ext cx="1864516" cy="533400"/>
          </a:xfrm>
          <a:prstGeom prst="rect">
            <a:avLst/>
          </a:prstGeom>
        </p:spPr>
        <p:txBody>
          <a:bodyPr lIns="73737" tIns="36869" rIns="73737" bIns="36869"/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Office Building Area - </a:t>
            </a:r>
            <a:r>
              <a:rPr lang="en-US" altLang="zh-CN" sz="1000" b="1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F2</a:t>
            </a:r>
            <a:endParaRPr lang="en-US" altLang="zh-CN" sz="1000" b="1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&amp;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Workshop Building Area - </a:t>
            </a:r>
            <a:r>
              <a:rPr lang="en-US" altLang="zh-CN" sz="1000" b="1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F2</a:t>
            </a:r>
            <a:endParaRPr lang="en-US" altLang="zh-CN" sz="1000" b="1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sp>
        <p:nvSpPr>
          <p:cNvPr id="13" name="标题 1"/>
          <p:cNvSpPr txBox="1"/>
          <p:nvPr/>
        </p:nvSpPr>
        <p:spPr>
          <a:xfrm>
            <a:off x="4682490" y="560387"/>
            <a:ext cx="2118360" cy="533400"/>
          </a:xfrm>
          <a:prstGeom prst="rect">
            <a:avLst/>
          </a:prstGeom>
        </p:spPr>
        <p:txBody>
          <a:bodyPr lIns="73737" tIns="36869" rIns="73737" bIns="36869"/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Office Building Area - </a:t>
            </a:r>
            <a:r>
              <a:rPr lang="en-US" altLang="zh-CN" sz="1000" b="1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F3</a:t>
            </a:r>
            <a:endParaRPr lang="en-US" altLang="zh-CN" sz="1000" b="1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&amp;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Workshop Building Area - </a:t>
            </a:r>
            <a:r>
              <a:rPr lang="en-US" altLang="zh-CN" sz="1000" b="1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F2 Roof</a:t>
            </a:r>
            <a:endParaRPr lang="en-US" altLang="zh-CN" sz="1000" b="1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sp>
        <p:nvSpPr>
          <p:cNvPr id="15" name="标题 1"/>
          <p:cNvSpPr txBox="1"/>
          <p:nvPr/>
        </p:nvSpPr>
        <p:spPr>
          <a:xfrm>
            <a:off x="476250" y="2930207"/>
            <a:ext cx="1864516" cy="228600"/>
          </a:xfrm>
          <a:prstGeom prst="rect">
            <a:avLst/>
          </a:prstGeom>
        </p:spPr>
        <p:txBody>
          <a:bodyPr lIns="73737" tIns="36869" rIns="73737" bIns="36869"/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Office Building Area - </a:t>
            </a:r>
            <a:r>
              <a:rPr lang="en-US" altLang="zh-CN" sz="1000" b="1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F4</a:t>
            </a:r>
            <a:endParaRPr lang="en-US" altLang="zh-CN" sz="1000" b="1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sp>
        <p:nvSpPr>
          <p:cNvPr id="16" name="标题 1"/>
          <p:cNvSpPr txBox="1"/>
          <p:nvPr/>
        </p:nvSpPr>
        <p:spPr>
          <a:xfrm>
            <a:off x="2650334" y="2930207"/>
            <a:ext cx="1864516" cy="228600"/>
          </a:xfrm>
          <a:prstGeom prst="rect">
            <a:avLst/>
          </a:prstGeom>
        </p:spPr>
        <p:txBody>
          <a:bodyPr lIns="73737" tIns="36869" rIns="73737" bIns="36869"/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Office Building Area - </a:t>
            </a:r>
            <a:r>
              <a:rPr lang="en-US" altLang="zh-CN" sz="1000" b="1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F5</a:t>
            </a:r>
            <a:endParaRPr lang="en-US" altLang="zh-CN" sz="1000" b="1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/>
        </p:nvSpPr>
        <p:spPr>
          <a:xfrm>
            <a:off x="582930" y="74611"/>
            <a:ext cx="5303520" cy="381000"/>
          </a:xfrm>
          <a:prstGeom prst="rect">
            <a:avLst/>
          </a:prstGeom>
        </p:spPr>
        <p:txBody>
          <a:bodyPr lIns="73737" tIns="36869" rIns="73737" bIns="36869"/>
          <a:lstStyle/>
          <a:p>
            <a:pPr marL="0" marR="0" lvl="0" indent="0" algn="l" defTabSz="7372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Requirement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sp>
        <p:nvSpPr>
          <p:cNvPr id="14" name="标题 1"/>
          <p:cNvSpPr txBox="1"/>
          <p:nvPr/>
        </p:nvSpPr>
        <p:spPr>
          <a:xfrm>
            <a:off x="592934" y="636587"/>
            <a:ext cx="4074316" cy="3040065"/>
          </a:xfrm>
          <a:prstGeom prst="rect">
            <a:avLst/>
          </a:prstGeom>
        </p:spPr>
        <p:txBody>
          <a:bodyPr lIns="73737" tIns="36869" rIns="73737" bIns="36869"/>
          <a:lstStyle/>
          <a:p>
            <a:pPr lvl="0">
              <a:spcBef>
                <a:spcPct val="0"/>
              </a:spcBef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EUROIMMUN requested for proposal of IT infrastructure for all areas except warehouse in this project.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defRPr/>
            </a:pP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This request is only for </a:t>
            </a:r>
            <a:r>
              <a:rPr lang="en-US" altLang="zh-CN" sz="1000" b="1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Stage I</a:t>
            </a: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.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defRPr/>
            </a:pP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zh-CN" sz="10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IT infrastructure consists of seven parts in Stage I.</a:t>
            </a:r>
            <a:endParaRPr lang="en-US" altLang="zh-CN" sz="1000" dirty="0" smtClean="0"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SzPct val="140000"/>
              <a:buFontTx/>
              <a:buBlip>
                <a:blip r:embed="rId1"/>
              </a:buBlip>
            </a:pPr>
            <a:r>
              <a:rPr lang="en-US" altLang="zh-CN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IT room building</a:t>
            </a:r>
            <a:endParaRPr lang="en-US" altLang="zh-CN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SzPct val="140000"/>
              <a:buFontTx/>
              <a:buBlip>
                <a:blip r:embed="rId1"/>
              </a:buBlip>
            </a:pPr>
            <a:r>
              <a:rPr lang="en-US" altLang="zh-CN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CCTV system</a:t>
            </a:r>
            <a:endParaRPr lang="en-US" altLang="zh-CN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SzPct val="140000"/>
              <a:buFontTx/>
              <a:buBlip>
                <a:blip r:embed="rId1"/>
              </a:buBlip>
            </a:pPr>
            <a:r>
              <a:rPr lang="en-US" altLang="zh-CN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Access control system</a:t>
            </a:r>
            <a:endParaRPr lang="en-US" altLang="zh-CN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SzPct val="140000"/>
              <a:buFontTx/>
              <a:buBlip>
                <a:blip r:embed="rId1"/>
              </a:buBlip>
            </a:pPr>
            <a:r>
              <a:rPr lang="en-US" altLang="zh-CN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Cabling system (Backbone and used for CCTV &amp; ACS)</a:t>
            </a:r>
            <a:endParaRPr lang="en-US" altLang="zh-CN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SzPct val="140000"/>
              <a:buFontTx/>
              <a:buBlip>
                <a:blip r:embed="rId1"/>
              </a:buBlip>
            </a:pPr>
            <a:r>
              <a:rPr lang="en-US" altLang="zh-CN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Raceway of Cabling system</a:t>
            </a:r>
            <a:endParaRPr lang="en-US" altLang="zh-CN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SzPct val="140000"/>
              <a:buFontTx/>
              <a:buBlip>
                <a:blip r:embed="rId1"/>
              </a:buBlip>
            </a:pPr>
            <a:r>
              <a:rPr lang="en-US" altLang="zh-CN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Network system (Used for CCTV &amp; ACS)</a:t>
            </a:r>
            <a:endParaRPr lang="en-US" altLang="zh-CN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SzPct val="140000"/>
              <a:buFontTx/>
              <a:buBlip>
                <a:blip r:embed="rId1"/>
              </a:buBlip>
            </a:pPr>
            <a:r>
              <a:rPr lang="en-US" altLang="zh-CN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Electric fence system</a:t>
            </a:r>
            <a:endParaRPr lang="en-US" altLang="zh-CN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9650" y="788987"/>
            <a:ext cx="1681988" cy="806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9650" y="1855787"/>
            <a:ext cx="1213022" cy="933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5450" y="1627187"/>
            <a:ext cx="1476375" cy="646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14850" y="2617787"/>
            <a:ext cx="1455004" cy="1047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38650" y="1246187"/>
            <a:ext cx="104697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86450" y="2465387"/>
            <a:ext cx="1103586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3"/>
          <p:cNvSpPr>
            <a:spLocks noChangeArrowheads="1"/>
          </p:cNvSpPr>
          <p:nvPr/>
        </p:nvSpPr>
        <p:spPr bwMode="grayWhite">
          <a:xfrm>
            <a:off x="933450" y="849948"/>
            <a:ext cx="5257800" cy="2438399"/>
          </a:xfrm>
          <a:prstGeom prst="roundRect">
            <a:avLst>
              <a:gd name="adj" fmla="val 958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60" name="Oval 59"/>
          <p:cNvSpPr/>
          <p:nvPr/>
        </p:nvSpPr>
        <p:spPr>
          <a:xfrm>
            <a:off x="1238250" y="1163319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标题 1"/>
          <p:cNvSpPr>
            <a:spLocks noGrp="1"/>
          </p:cNvSpPr>
          <p:nvPr>
            <p:ph type="title"/>
          </p:nvPr>
        </p:nvSpPr>
        <p:spPr>
          <a:xfrm>
            <a:off x="1504950" y="1102359"/>
            <a:ext cx="4160520" cy="304800"/>
          </a:xfrm>
        </p:spPr>
        <p:txBody>
          <a:bodyPr/>
          <a:lstStyle/>
          <a:p>
            <a:pPr algn="l"/>
            <a:r>
              <a:rPr lang="en-US" altLang="zh-C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1238250" y="1490979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标题 1"/>
          <p:cNvSpPr txBox="1"/>
          <p:nvPr/>
        </p:nvSpPr>
        <p:spPr>
          <a:xfrm>
            <a:off x="1504950" y="1430019"/>
            <a:ext cx="4160520" cy="304800"/>
          </a:xfrm>
          <a:prstGeom prst="rect">
            <a:avLst/>
          </a:prstGeom>
        </p:spPr>
        <p:txBody>
          <a:bodyPr lIns="73737" tIns="36869" rIns="73737" bIns="36869"/>
          <a:lstStyle/>
          <a:p>
            <a:pPr marL="0" marR="0" lvl="0" indent="0" algn="l" defTabSz="7372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40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Background and Requirement</a:t>
            </a:r>
            <a:endParaRPr kumimoji="0" lang="zh-CN" altLang="en-US" sz="1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1238250" y="1826259"/>
            <a:ext cx="152400" cy="1524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标题 1"/>
          <p:cNvSpPr txBox="1"/>
          <p:nvPr/>
        </p:nvSpPr>
        <p:spPr>
          <a:xfrm>
            <a:off x="1504950" y="1765299"/>
            <a:ext cx="4160520" cy="304800"/>
          </a:xfrm>
          <a:prstGeom prst="rect">
            <a:avLst/>
          </a:prstGeom>
        </p:spPr>
        <p:txBody>
          <a:bodyPr lIns="73737" tIns="36869" rIns="73737" bIns="36869"/>
          <a:lstStyle/>
          <a:p>
            <a:pPr marL="0" marR="0" lvl="0" indent="0" algn="l" defTabSz="7372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400" b="1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System Design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1238250" y="2153919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标题 1"/>
          <p:cNvSpPr txBox="1"/>
          <p:nvPr/>
        </p:nvSpPr>
        <p:spPr>
          <a:xfrm>
            <a:off x="1504950" y="2092959"/>
            <a:ext cx="4160520" cy="304800"/>
          </a:xfrm>
          <a:prstGeom prst="rect">
            <a:avLst/>
          </a:prstGeom>
        </p:spPr>
        <p:txBody>
          <a:bodyPr lIns="73737" tIns="36869" rIns="73737" bIns="36869"/>
          <a:lstStyle/>
          <a:p>
            <a:pPr marL="0" marR="0" lvl="0" indent="0" algn="l" defTabSz="7372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Project Schedule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pic>
        <p:nvPicPr>
          <p:cNvPr id="17" name="Picture 24" descr="4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591050" y="1832653"/>
            <a:ext cx="1150989" cy="2385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Oval 13"/>
          <p:cNvSpPr/>
          <p:nvPr/>
        </p:nvSpPr>
        <p:spPr>
          <a:xfrm>
            <a:off x="1238250" y="2489199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标题 1"/>
          <p:cNvSpPr txBox="1"/>
          <p:nvPr/>
        </p:nvSpPr>
        <p:spPr>
          <a:xfrm>
            <a:off x="1504950" y="2428239"/>
            <a:ext cx="4160520" cy="304800"/>
          </a:xfrm>
          <a:prstGeom prst="rect">
            <a:avLst/>
          </a:prstGeom>
        </p:spPr>
        <p:txBody>
          <a:bodyPr lIns="73737" tIns="36869" rIns="73737" bIns="36869"/>
          <a:lstStyle/>
          <a:p>
            <a:pPr marL="0" marR="0" lvl="0" indent="0" algn="l" defTabSz="7372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400" noProof="0" dirty="0" smtClean="0"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BOM and Product Introduction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238250" y="2816859"/>
            <a:ext cx="152400" cy="152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标题 1"/>
          <p:cNvSpPr txBox="1"/>
          <p:nvPr/>
        </p:nvSpPr>
        <p:spPr>
          <a:xfrm>
            <a:off x="1504950" y="2755899"/>
            <a:ext cx="4160520" cy="304800"/>
          </a:xfrm>
          <a:prstGeom prst="rect">
            <a:avLst/>
          </a:prstGeom>
        </p:spPr>
        <p:txBody>
          <a:bodyPr lIns="73737" tIns="36869" rIns="73737" bIns="36869"/>
          <a:lstStyle/>
          <a:p>
            <a:pPr marL="0" marR="0" lvl="0" indent="0" algn="l" defTabSz="7372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ITR Brief Introduction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  <p:sp>
        <p:nvSpPr>
          <p:cNvPr id="19" name="标题 1"/>
          <p:cNvSpPr txBox="1"/>
          <p:nvPr/>
        </p:nvSpPr>
        <p:spPr>
          <a:xfrm>
            <a:off x="582930" y="74611"/>
            <a:ext cx="5303520" cy="381000"/>
          </a:xfrm>
          <a:prstGeom prst="rect">
            <a:avLst/>
          </a:prstGeom>
        </p:spPr>
        <p:txBody>
          <a:bodyPr lIns="73737" tIns="36869" rIns="73737" bIns="36869"/>
          <a:lstStyle/>
          <a:p>
            <a:pPr marL="0" marR="0" lvl="0" indent="0" algn="l" defTabSz="7372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 Unicode MS" pitchFamily="34" charset="-122"/>
                <a:cs typeface="Arial" panose="020B0604020202020204" pitchFamily="34" charset="0"/>
              </a:rPr>
              <a:t>Agenda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Arial Unicode MS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12292</Words>
  <Application>WPS 演示</Application>
  <PresentationFormat>Custom</PresentationFormat>
  <Paragraphs>896</Paragraphs>
  <Slides>53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53</vt:i4>
      </vt:variant>
    </vt:vector>
  </HeadingPairs>
  <TitlesOfParts>
    <vt:vector size="65" baseType="lpstr">
      <vt:lpstr>Arial</vt:lpstr>
      <vt:lpstr>宋体</vt:lpstr>
      <vt:lpstr>Wingdings</vt:lpstr>
      <vt:lpstr>Arial Unicode MS</vt:lpstr>
      <vt:lpstr>微软雅黑</vt:lpstr>
      <vt:lpstr>Arial Unicode MS</vt:lpstr>
      <vt:lpstr>Calibri</vt:lpstr>
      <vt:lpstr>Arial</vt:lpstr>
      <vt:lpstr>MS PGothic</vt:lpstr>
      <vt:lpstr>Lucida Grande</vt:lpstr>
      <vt:lpstr>Office Theme</vt:lpstr>
      <vt:lpstr>自定义设计方案</vt:lpstr>
      <vt:lpstr>PowerPoint 演示文稿</vt:lpstr>
      <vt:lpstr>Overview</vt:lpstr>
      <vt:lpstr>PowerPoint 演示文稿</vt:lpstr>
      <vt:lpstr>Overview</vt:lpstr>
      <vt:lpstr>PowerPoint 演示文稿</vt:lpstr>
      <vt:lpstr>PowerPoint 演示文稿</vt:lpstr>
      <vt:lpstr>PowerPoint 演示文稿</vt:lpstr>
      <vt:lpstr>PowerPoint 演示文稿</vt:lpstr>
      <vt:lpstr>Overview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Overview</vt:lpstr>
      <vt:lpstr>PowerPoint 演示文稿</vt:lpstr>
      <vt:lpstr>Overview</vt:lpstr>
      <vt:lpstr>PowerPoint 演示文稿</vt:lpstr>
      <vt:lpstr>PowerPoint 演示文稿</vt:lpstr>
      <vt:lpstr>Overview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罗伯特</cp:lastModifiedBy>
  <cp:revision>324</cp:revision>
  <dcterms:created xsi:type="dcterms:W3CDTF">2006-08-16T00:00:00Z</dcterms:created>
  <dcterms:modified xsi:type="dcterms:W3CDTF">2018-07-31T11:15:40Z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2052-10.1.0.7469</vt:lpwstr>
  </property>
</Properties>
</file>